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4"/>
  </p:notesMasterIdLst>
  <p:handoutMasterIdLst>
    <p:handoutMasterId r:id="rId35"/>
  </p:handoutMasterIdLst>
  <p:sldIdLst>
    <p:sldId id="415" r:id="rId3"/>
    <p:sldId id="423" r:id="rId4"/>
    <p:sldId id="458" r:id="rId5"/>
    <p:sldId id="457" r:id="rId6"/>
    <p:sldId id="454" r:id="rId7"/>
    <p:sldId id="460" r:id="rId8"/>
    <p:sldId id="459"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4" r:id="rId32"/>
    <p:sldId id="485" r:id="rId3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STES Delphine" initials="CD"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9600"/>
    <a:srgbClr val="669900"/>
    <a:srgbClr val="FF5050"/>
    <a:srgbClr val="D60093"/>
    <a:srgbClr val="FF0066"/>
    <a:srgbClr val="FF3399"/>
    <a:srgbClr val="97BF00"/>
    <a:srgbClr val="FF66CC"/>
    <a:srgbClr val="66FF66"/>
    <a:srgbClr val="884C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49" autoAdjust="0"/>
  </p:normalViewPr>
  <p:slideViewPr>
    <p:cSldViewPr>
      <p:cViewPr varScale="1">
        <p:scale>
          <a:sx n="68" d="100"/>
          <a:sy n="68" d="100"/>
        </p:scale>
        <p:origin x="792" y="72"/>
      </p:cViewPr>
      <p:guideLst>
        <p:guide orient="horz" pos="2160"/>
        <p:guide pos="3840"/>
      </p:guideLst>
    </p:cSldViewPr>
  </p:slideViewPr>
  <p:notesTextViewPr>
    <p:cViewPr>
      <p:scale>
        <a:sx n="100" d="100"/>
        <a:sy n="100" d="100"/>
      </p:scale>
      <p:origin x="0" y="0"/>
    </p:cViewPr>
  </p:notesTextViewPr>
  <p:notesViewPr>
    <p:cSldViewPr>
      <p:cViewPr varScale="1">
        <p:scale>
          <a:sx n="94" d="100"/>
          <a:sy n="94" d="100"/>
        </p:scale>
        <p:origin x="-182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A5FCB1-DD03-4144-9914-8E808F1125F3}" type="doc">
      <dgm:prSet loTypeId="urn:microsoft.com/office/officeart/2005/8/layout/orgChart1" loCatId="hierarchy" qsTypeId="urn:microsoft.com/office/officeart/2005/8/quickstyle/simple1" qsCatId="simple" csTypeId="urn:microsoft.com/office/officeart/2005/8/colors/accent1_3" csCatId="accent1" phldr="1"/>
      <dgm:spPr/>
      <dgm:t>
        <a:bodyPr/>
        <a:lstStyle/>
        <a:p>
          <a:endParaRPr lang="fr-FR"/>
        </a:p>
      </dgm:t>
    </dgm:pt>
    <dgm:pt modelId="{CD73CA28-8819-4264-95C2-015DAF8B39BC}">
      <dgm:prSet phldrT="[Texte]" custT="1"/>
      <dgm:spPr/>
      <dgm:t>
        <a:bodyPr/>
        <a:lstStyle/>
        <a:p>
          <a:r>
            <a:rPr lang="fr-FR" sz="1600" b="1" dirty="0"/>
            <a:t>1 enjeu transversal </a:t>
          </a:r>
        </a:p>
        <a:p>
          <a:r>
            <a:rPr lang="fr-FR" sz="1600" b="1" dirty="0"/>
            <a:t>animation du dispositif</a:t>
          </a:r>
        </a:p>
      </dgm:t>
    </dgm:pt>
    <dgm:pt modelId="{5C258719-3189-42F9-A635-9598144136DA}" type="parTrans" cxnId="{A140E3CE-36E7-478B-AF90-C66E1A2EB395}">
      <dgm:prSet/>
      <dgm:spPr/>
      <dgm:t>
        <a:bodyPr/>
        <a:lstStyle/>
        <a:p>
          <a:endParaRPr lang="fr-FR" sz="1400"/>
        </a:p>
      </dgm:t>
    </dgm:pt>
    <dgm:pt modelId="{D0779016-6F1A-4DF9-9B24-7FC4015CD0CC}" type="sibTrans" cxnId="{A140E3CE-36E7-478B-AF90-C66E1A2EB395}">
      <dgm:prSet/>
      <dgm:spPr/>
      <dgm:t>
        <a:bodyPr/>
        <a:lstStyle/>
        <a:p>
          <a:endParaRPr lang="fr-FR" sz="1400"/>
        </a:p>
      </dgm:t>
    </dgm:pt>
    <dgm:pt modelId="{8E770ABB-E0A9-46CC-943C-2F09ACCA356B}">
      <dgm:prSet phldrT="[Texte]" custT="1"/>
      <dgm:spPr/>
      <dgm:t>
        <a:bodyPr/>
        <a:lstStyle/>
        <a:p>
          <a:r>
            <a:rPr lang="fr-FR" sz="1600" dirty="0"/>
            <a:t>Organisation des instances de travail  Communication sur la démarche</a:t>
          </a:r>
        </a:p>
      </dgm:t>
    </dgm:pt>
    <dgm:pt modelId="{73B010C0-6390-4059-B8CB-8333231E6DA3}" type="parTrans" cxnId="{FB018940-2184-474B-8F4D-A812C0D4094D}">
      <dgm:prSet/>
      <dgm:spPr/>
      <dgm:t>
        <a:bodyPr/>
        <a:lstStyle/>
        <a:p>
          <a:endParaRPr lang="fr-FR" sz="1400"/>
        </a:p>
      </dgm:t>
    </dgm:pt>
    <dgm:pt modelId="{4C05DDFA-8010-41FA-B242-4B5625E5075F}" type="sibTrans" cxnId="{FB018940-2184-474B-8F4D-A812C0D4094D}">
      <dgm:prSet/>
      <dgm:spPr/>
      <dgm:t>
        <a:bodyPr/>
        <a:lstStyle/>
        <a:p>
          <a:endParaRPr lang="fr-FR" sz="1400"/>
        </a:p>
      </dgm:t>
    </dgm:pt>
    <dgm:pt modelId="{BAB04318-5F25-49F6-B359-81EC5A1E3358}">
      <dgm:prSet phldrT="[Texte]" custT="1"/>
      <dgm:spPr/>
      <dgm:t>
        <a:bodyPr/>
        <a:lstStyle/>
        <a:p>
          <a:r>
            <a:rPr lang="fr-FR" sz="1600" dirty="0"/>
            <a:t>Implication de la population</a:t>
          </a:r>
        </a:p>
      </dgm:t>
    </dgm:pt>
    <dgm:pt modelId="{FCAF3640-1902-4F97-98BF-91291D97ACC5}" type="parTrans" cxnId="{EF0C0C27-54A4-4A3E-BEE8-5AD271176861}">
      <dgm:prSet/>
      <dgm:spPr/>
      <dgm:t>
        <a:bodyPr/>
        <a:lstStyle/>
        <a:p>
          <a:endParaRPr lang="fr-FR" sz="1400"/>
        </a:p>
      </dgm:t>
    </dgm:pt>
    <dgm:pt modelId="{9D08622F-26F5-4A4A-904A-5CB55B3756A7}" type="sibTrans" cxnId="{EF0C0C27-54A4-4A3E-BEE8-5AD271176861}">
      <dgm:prSet/>
      <dgm:spPr/>
      <dgm:t>
        <a:bodyPr/>
        <a:lstStyle/>
        <a:p>
          <a:endParaRPr lang="fr-FR" sz="1400"/>
        </a:p>
      </dgm:t>
    </dgm:pt>
    <dgm:pt modelId="{72423523-7BA4-4F14-AD39-9C4CE8BF2BA8}" type="pres">
      <dgm:prSet presAssocID="{95A5FCB1-DD03-4144-9914-8E808F1125F3}" presName="hierChild1" presStyleCnt="0">
        <dgm:presLayoutVars>
          <dgm:orgChart val="1"/>
          <dgm:chPref val="1"/>
          <dgm:dir/>
          <dgm:animOne val="branch"/>
          <dgm:animLvl val="lvl"/>
          <dgm:resizeHandles/>
        </dgm:presLayoutVars>
      </dgm:prSet>
      <dgm:spPr/>
    </dgm:pt>
    <dgm:pt modelId="{09117C05-1716-46F5-8637-E93F9A593745}" type="pres">
      <dgm:prSet presAssocID="{CD73CA28-8819-4264-95C2-015DAF8B39BC}" presName="hierRoot1" presStyleCnt="0">
        <dgm:presLayoutVars>
          <dgm:hierBranch val="init"/>
        </dgm:presLayoutVars>
      </dgm:prSet>
      <dgm:spPr/>
    </dgm:pt>
    <dgm:pt modelId="{FA1ADD60-CA5F-490F-89EA-7CB749A07678}" type="pres">
      <dgm:prSet presAssocID="{CD73CA28-8819-4264-95C2-015DAF8B39BC}" presName="rootComposite1" presStyleCnt="0"/>
      <dgm:spPr/>
    </dgm:pt>
    <dgm:pt modelId="{2F64A8BB-692A-40C9-BEFC-8A1FB40797DF}" type="pres">
      <dgm:prSet presAssocID="{CD73CA28-8819-4264-95C2-015DAF8B39BC}" presName="rootText1" presStyleLbl="node0" presStyleIdx="0" presStyleCnt="1" custScaleX="128704" custScaleY="63096" custLinFactNeighborY="13110">
        <dgm:presLayoutVars>
          <dgm:chPref val="3"/>
        </dgm:presLayoutVars>
      </dgm:prSet>
      <dgm:spPr/>
    </dgm:pt>
    <dgm:pt modelId="{AE289D80-CCCE-4DB0-B823-7E61742FE5B8}" type="pres">
      <dgm:prSet presAssocID="{CD73CA28-8819-4264-95C2-015DAF8B39BC}" presName="rootConnector1" presStyleLbl="node1" presStyleIdx="0" presStyleCnt="0"/>
      <dgm:spPr/>
    </dgm:pt>
    <dgm:pt modelId="{BB2B8AE1-311C-49CB-A757-2F9808ED44D0}" type="pres">
      <dgm:prSet presAssocID="{CD73CA28-8819-4264-95C2-015DAF8B39BC}" presName="hierChild2" presStyleCnt="0"/>
      <dgm:spPr/>
    </dgm:pt>
    <dgm:pt modelId="{1C72C11D-0957-4724-82C9-B39BF96FC8AD}" type="pres">
      <dgm:prSet presAssocID="{73B010C0-6390-4059-B8CB-8333231E6DA3}" presName="Name37" presStyleLbl="parChTrans1D2" presStyleIdx="0" presStyleCnt="2"/>
      <dgm:spPr/>
    </dgm:pt>
    <dgm:pt modelId="{4DC16B62-ED79-4971-89CB-00657BF5C8A5}" type="pres">
      <dgm:prSet presAssocID="{8E770ABB-E0A9-46CC-943C-2F09ACCA356B}" presName="hierRoot2" presStyleCnt="0">
        <dgm:presLayoutVars>
          <dgm:hierBranch val="init"/>
        </dgm:presLayoutVars>
      </dgm:prSet>
      <dgm:spPr/>
    </dgm:pt>
    <dgm:pt modelId="{EAE14226-7732-4F54-B54E-0CF17C74226B}" type="pres">
      <dgm:prSet presAssocID="{8E770ABB-E0A9-46CC-943C-2F09ACCA356B}" presName="rootComposite" presStyleCnt="0"/>
      <dgm:spPr/>
    </dgm:pt>
    <dgm:pt modelId="{9B18802F-F270-4E68-BB31-976FD2525668}" type="pres">
      <dgm:prSet presAssocID="{8E770ABB-E0A9-46CC-943C-2F09ACCA356B}" presName="rootText" presStyleLbl="node2" presStyleIdx="0" presStyleCnt="2" custScaleX="136372" custScaleY="57539">
        <dgm:presLayoutVars>
          <dgm:chPref val="3"/>
        </dgm:presLayoutVars>
      </dgm:prSet>
      <dgm:spPr/>
    </dgm:pt>
    <dgm:pt modelId="{600375C5-A916-446E-A3D2-0B73C7DD012A}" type="pres">
      <dgm:prSet presAssocID="{8E770ABB-E0A9-46CC-943C-2F09ACCA356B}" presName="rootConnector" presStyleLbl="node2" presStyleIdx="0" presStyleCnt="2"/>
      <dgm:spPr/>
    </dgm:pt>
    <dgm:pt modelId="{D86B2E1B-93F1-4FFF-893C-C5ADE838AD56}" type="pres">
      <dgm:prSet presAssocID="{8E770ABB-E0A9-46CC-943C-2F09ACCA356B}" presName="hierChild4" presStyleCnt="0"/>
      <dgm:spPr/>
    </dgm:pt>
    <dgm:pt modelId="{6BB1A1C9-5174-48BE-96CD-74A3AAC381CB}" type="pres">
      <dgm:prSet presAssocID="{8E770ABB-E0A9-46CC-943C-2F09ACCA356B}" presName="hierChild5" presStyleCnt="0"/>
      <dgm:spPr/>
    </dgm:pt>
    <dgm:pt modelId="{7B9BFC52-C9CF-4D5E-B3D5-8C15107613C8}" type="pres">
      <dgm:prSet presAssocID="{FCAF3640-1902-4F97-98BF-91291D97ACC5}" presName="Name37" presStyleLbl="parChTrans1D2" presStyleIdx="1" presStyleCnt="2"/>
      <dgm:spPr/>
    </dgm:pt>
    <dgm:pt modelId="{958229B3-C28F-4BD7-8140-FD45ADEC7EAC}" type="pres">
      <dgm:prSet presAssocID="{BAB04318-5F25-49F6-B359-81EC5A1E3358}" presName="hierRoot2" presStyleCnt="0">
        <dgm:presLayoutVars>
          <dgm:hierBranch val="init"/>
        </dgm:presLayoutVars>
      </dgm:prSet>
      <dgm:spPr/>
    </dgm:pt>
    <dgm:pt modelId="{888601AD-8018-4EAA-B242-B15C174AE22D}" type="pres">
      <dgm:prSet presAssocID="{BAB04318-5F25-49F6-B359-81EC5A1E3358}" presName="rootComposite" presStyleCnt="0"/>
      <dgm:spPr/>
    </dgm:pt>
    <dgm:pt modelId="{C13C9D56-4064-4389-8172-1E1B07F19B1F}" type="pres">
      <dgm:prSet presAssocID="{BAB04318-5F25-49F6-B359-81EC5A1E3358}" presName="rootText" presStyleLbl="node2" presStyleIdx="1" presStyleCnt="2" custScaleX="136372" custScaleY="57539">
        <dgm:presLayoutVars>
          <dgm:chPref val="3"/>
        </dgm:presLayoutVars>
      </dgm:prSet>
      <dgm:spPr/>
    </dgm:pt>
    <dgm:pt modelId="{44A82F8E-20D9-4AFC-BD5B-E7693D7B051F}" type="pres">
      <dgm:prSet presAssocID="{BAB04318-5F25-49F6-B359-81EC5A1E3358}" presName="rootConnector" presStyleLbl="node2" presStyleIdx="1" presStyleCnt="2"/>
      <dgm:spPr/>
    </dgm:pt>
    <dgm:pt modelId="{01138F01-1D6C-4584-98D3-21D6D6AA4114}" type="pres">
      <dgm:prSet presAssocID="{BAB04318-5F25-49F6-B359-81EC5A1E3358}" presName="hierChild4" presStyleCnt="0"/>
      <dgm:spPr/>
    </dgm:pt>
    <dgm:pt modelId="{D753B340-F391-4B41-8D34-2D44EDB6A7D6}" type="pres">
      <dgm:prSet presAssocID="{BAB04318-5F25-49F6-B359-81EC5A1E3358}" presName="hierChild5" presStyleCnt="0"/>
      <dgm:spPr/>
    </dgm:pt>
    <dgm:pt modelId="{3A663FCB-06BD-4262-ACB2-824F3B477989}" type="pres">
      <dgm:prSet presAssocID="{CD73CA28-8819-4264-95C2-015DAF8B39BC}" presName="hierChild3" presStyleCnt="0"/>
      <dgm:spPr/>
    </dgm:pt>
  </dgm:ptLst>
  <dgm:cxnLst>
    <dgm:cxn modelId="{EF0C0C27-54A4-4A3E-BEE8-5AD271176861}" srcId="{CD73CA28-8819-4264-95C2-015DAF8B39BC}" destId="{BAB04318-5F25-49F6-B359-81EC5A1E3358}" srcOrd="1" destOrd="0" parTransId="{FCAF3640-1902-4F97-98BF-91291D97ACC5}" sibTransId="{9D08622F-26F5-4A4A-904A-5CB55B3756A7}"/>
    <dgm:cxn modelId="{FB018940-2184-474B-8F4D-A812C0D4094D}" srcId="{CD73CA28-8819-4264-95C2-015DAF8B39BC}" destId="{8E770ABB-E0A9-46CC-943C-2F09ACCA356B}" srcOrd="0" destOrd="0" parTransId="{73B010C0-6390-4059-B8CB-8333231E6DA3}" sibTransId="{4C05DDFA-8010-41FA-B242-4B5625E5075F}"/>
    <dgm:cxn modelId="{ED673047-F08F-4DC7-B2B4-2F5DAF387A46}" type="presOf" srcId="{CD73CA28-8819-4264-95C2-015DAF8B39BC}" destId="{AE289D80-CCCE-4DB0-B823-7E61742FE5B8}" srcOrd="1" destOrd="0" presId="urn:microsoft.com/office/officeart/2005/8/layout/orgChart1"/>
    <dgm:cxn modelId="{3B9CF588-27F9-4F50-A866-E2801F511C3A}" type="presOf" srcId="{73B010C0-6390-4059-B8CB-8333231E6DA3}" destId="{1C72C11D-0957-4724-82C9-B39BF96FC8AD}" srcOrd="0" destOrd="0" presId="urn:microsoft.com/office/officeart/2005/8/layout/orgChart1"/>
    <dgm:cxn modelId="{8D483D8C-FCD5-4507-B28D-3C69D74ADAAA}" type="presOf" srcId="{8E770ABB-E0A9-46CC-943C-2F09ACCA356B}" destId="{600375C5-A916-446E-A3D2-0B73C7DD012A}" srcOrd="1" destOrd="0" presId="urn:microsoft.com/office/officeart/2005/8/layout/orgChart1"/>
    <dgm:cxn modelId="{96B6CFAA-4146-41CB-A68C-1DD0F1A75F72}" type="presOf" srcId="{BAB04318-5F25-49F6-B359-81EC5A1E3358}" destId="{44A82F8E-20D9-4AFC-BD5B-E7693D7B051F}" srcOrd="1" destOrd="0" presId="urn:microsoft.com/office/officeart/2005/8/layout/orgChart1"/>
    <dgm:cxn modelId="{67957BBF-DB96-4958-8079-64EE492E84BA}" type="presOf" srcId="{8E770ABB-E0A9-46CC-943C-2F09ACCA356B}" destId="{9B18802F-F270-4E68-BB31-976FD2525668}" srcOrd="0" destOrd="0" presId="urn:microsoft.com/office/officeart/2005/8/layout/orgChart1"/>
    <dgm:cxn modelId="{C64F1ECA-E25E-4080-962F-128295A41D81}" type="presOf" srcId="{FCAF3640-1902-4F97-98BF-91291D97ACC5}" destId="{7B9BFC52-C9CF-4D5E-B3D5-8C15107613C8}" srcOrd="0" destOrd="0" presId="urn:microsoft.com/office/officeart/2005/8/layout/orgChart1"/>
    <dgm:cxn modelId="{A140E3CE-36E7-478B-AF90-C66E1A2EB395}" srcId="{95A5FCB1-DD03-4144-9914-8E808F1125F3}" destId="{CD73CA28-8819-4264-95C2-015DAF8B39BC}" srcOrd="0" destOrd="0" parTransId="{5C258719-3189-42F9-A635-9598144136DA}" sibTransId="{D0779016-6F1A-4DF9-9B24-7FC4015CD0CC}"/>
    <dgm:cxn modelId="{FC4FF3CF-9E2B-4F34-8C67-E9CFE0938739}" type="presOf" srcId="{CD73CA28-8819-4264-95C2-015DAF8B39BC}" destId="{2F64A8BB-692A-40C9-BEFC-8A1FB40797DF}" srcOrd="0" destOrd="0" presId="urn:microsoft.com/office/officeart/2005/8/layout/orgChart1"/>
    <dgm:cxn modelId="{54C9A8D0-0D29-4B18-A5E7-75DE9DBC5FF1}" type="presOf" srcId="{95A5FCB1-DD03-4144-9914-8E808F1125F3}" destId="{72423523-7BA4-4F14-AD39-9C4CE8BF2BA8}" srcOrd="0" destOrd="0" presId="urn:microsoft.com/office/officeart/2005/8/layout/orgChart1"/>
    <dgm:cxn modelId="{424C9CF4-C512-44D4-9D17-10E0486CF834}" type="presOf" srcId="{BAB04318-5F25-49F6-B359-81EC5A1E3358}" destId="{C13C9D56-4064-4389-8172-1E1B07F19B1F}" srcOrd="0" destOrd="0" presId="urn:microsoft.com/office/officeart/2005/8/layout/orgChart1"/>
    <dgm:cxn modelId="{46AD4893-8DE8-4BBA-8983-F2227350EC1E}" type="presParOf" srcId="{72423523-7BA4-4F14-AD39-9C4CE8BF2BA8}" destId="{09117C05-1716-46F5-8637-E93F9A593745}" srcOrd="0" destOrd="0" presId="urn:microsoft.com/office/officeart/2005/8/layout/orgChart1"/>
    <dgm:cxn modelId="{39450BD4-3C40-4609-B41A-E5A3F88DB76E}" type="presParOf" srcId="{09117C05-1716-46F5-8637-E93F9A593745}" destId="{FA1ADD60-CA5F-490F-89EA-7CB749A07678}" srcOrd="0" destOrd="0" presId="urn:microsoft.com/office/officeart/2005/8/layout/orgChart1"/>
    <dgm:cxn modelId="{E62D6360-FDA7-42B8-945C-F842FAD6338A}" type="presParOf" srcId="{FA1ADD60-CA5F-490F-89EA-7CB749A07678}" destId="{2F64A8BB-692A-40C9-BEFC-8A1FB40797DF}" srcOrd="0" destOrd="0" presId="urn:microsoft.com/office/officeart/2005/8/layout/orgChart1"/>
    <dgm:cxn modelId="{0588B634-F785-49C0-9755-29235D560952}" type="presParOf" srcId="{FA1ADD60-CA5F-490F-89EA-7CB749A07678}" destId="{AE289D80-CCCE-4DB0-B823-7E61742FE5B8}" srcOrd="1" destOrd="0" presId="urn:microsoft.com/office/officeart/2005/8/layout/orgChart1"/>
    <dgm:cxn modelId="{EE286D0B-EE45-40A4-87CE-DA4173EA30E3}" type="presParOf" srcId="{09117C05-1716-46F5-8637-E93F9A593745}" destId="{BB2B8AE1-311C-49CB-A757-2F9808ED44D0}" srcOrd="1" destOrd="0" presId="urn:microsoft.com/office/officeart/2005/8/layout/orgChart1"/>
    <dgm:cxn modelId="{38F62E32-924E-412C-B3DD-4FCF04F23204}" type="presParOf" srcId="{BB2B8AE1-311C-49CB-A757-2F9808ED44D0}" destId="{1C72C11D-0957-4724-82C9-B39BF96FC8AD}" srcOrd="0" destOrd="0" presId="urn:microsoft.com/office/officeart/2005/8/layout/orgChart1"/>
    <dgm:cxn modelId="{217CCB1A-1A0E-49B8-AA41-9168049544F4}" type="presParOf" srcId="{BB2B8AE1-311C-49CB-A757-2F9808ED44D0}" destId="{4DC16B62-ED79-4971-89CB-00657BF5C8A5}" srcOrd="1" destOrd="0" presId="urn:microsoft.com/office/officeart/2005/8/layout/orgChart1"/>
    <dgm:cxn modelId="{EA6430F8-5F63-44AA-A3F2-57E87D5E4F7F}" type="presParOf" srcId="{4DC16B62-ED79-4971-89CB-00657BF5C8A5}" destId="{EAE14226-7732-4F54-B54E-0CF17C74226B}" srcOrd="0" destOrd="0" presId="urn:microsoft.com/office/officeart/2005/8/layout/orgChart1"/>
    <dgm:cxn modelId="{D400A27B-DD8D-4A22-84C0-CFAB03EB1934}" type="presParOf" srcId="{EAE14226-7732-4F54-B54E-0CF17C74226B}" destId="{9B18802F-F270-4E68-BB31-976FD2525668}" srcOrd="0" destOrd="0" presId="urn:microsoft.com/office/officeart/2005/8/layout/orgChart1"/>
    <dgm:cxn modelId="{D375C163-CB9E-4637-A8EC-4A5772626BF3}" type="presParOf" srcId="{EAE14226-7732-4F54-B54E-0CF17C74226B}" destId="{600375C5-A916-446E-A3D2-0B73C7DD012A}" srcOrd="1" destOrd="0" presId="urn:microsoft.com/office/officeart/2005/8/layout/orgChart1"/>
    <dgm:cxn modelId="{A5F448FC-85FC-4EFE-9519-A82172D3EAED}" type="presParOf" srcId="{4DC16B62-ED79-4971-89CB-00657BF5C8A5}" destId="{D86B2E1B-93F1-4FFF-893C-C5ADE838AD56}" srcOrd="1" destOrd="0" presId="urn:microsoft.com/office/officeart/2005/8/layout/orgChart1"/>
    <dgm:cxn modelId="{D4FD8AF4-777D-483D-84E6-8DC972F57D34}" type="presParOf" srcId="{4DC16B62-ED79-4971-89CB-00657BF5C8A5}" destId="{6BB1A1C9-5174-48BE-96CD-74A3AAC381CB}" srcOrd="2" destOrd="0" presId="urn:microsoft.com/office/officeart/2005/8/layout/orgChart1"/>
    <dgm:cxn modelId="{591EB1E9-B9EF-4381-8060-F83D97B47D01}" type="presParOf" srcId="{BB2B8AE1-311C-49CB-A757-2F9808ED44D0}" destId="{7B9BFC52-C9CF-4D5E-B3D5-8C15107613C8}" srcOrd="2" destOrd="0" presId="urn:microsoft.com/office/officeart/2005/8/layout/orgChart1"/>
    <dgm:cxn modelId="{7DCA5371-B756-4FEA-A434-4131643DDD5F}" type="presParOf" srcId="{BB2B8AE1-311C-49CB-A757-2F9808ED44D0}" destId="{958229B3-C28F-4BD7-8140-FD45ADEC7EAC}" srcOrd="3" destOrd="0" presId="urn:microsoft.com/office/officeart/2005/8/layout/orgChart1"/>
    <dgm:cxn modelId="{EFCB804A-5DB4-43C8-834F-9941D5788012}" type="presParOf" srcId="{958229B3-C28F-4BD7-8140-FD45ADEC7EAC}" destId="{888601AD-8018-4EAA-B242-B15C174AE22D}" srcOrd="0" destOrd="0" presId="urn:microsoft.com/office/officeart/2005/8/layout/orgChart1"/>
    <dgm:cxn modelId="{EB5102C3-D279-4600-AE55-2097406B8BE0}" type="presParOf" srcId="{888601AD-8018-4EAA-B242-B15C174AE22D}" destId="{C13C9D56-4064-4389-8172-1E1B07F19B1F}" srcOrd="0" destOrd="0" presId="urn:microsoft.com/office/officeart/2005/8/layout/orgChart1"/>
    <dgm:cxn modelId="{6A2B5CD3-7E76-47AC-8F13-DF7DB5435B79}" type="presParOf" srcId="{888601AD-8018-4EAA-B242-B15C174AE22D}" destId="{44A82F8E-20D9-4AFC-BD5B-E7693D7B051F}" srcOrd="1" destOrd="0" presId="urn:microsoft.com/office/officeart/2005/8/layout/orgChart1"/>
    <dgm:cxn modelId="{792FBF58-2B84-422D-A30C-E91F6ED15CA1}" type="presParOf" srcId="{958229B3-C28F-4BD7-8140-FD45ADEC7EAC}" destId="{01138F01-1D6C-4584-98D3-21D6D6AA4114}" srcOrd="1" destOrd="0" presId="urn:microsoft.com/office/officeart/2005/8/layout/orgChart1"/>
    <dgm:cxn modelId="{DD9FCD63-2F01-4F41-9094-F73F24F8715C}" type="presParOf" srcId="{958229B3-C28F-4BD7-8140-FD45ADEC7EAC}" destId="{D753B340-F391-4B41-8D34-2D44EDB6A7D6}" srcOrd="2" destOrd="0" presId="urn:microsoft.com/office/officeart/2005/8/layout/orgChart1"/>
    <dgm:cxn modelId="{523BC4E3-41A1-4E20-8A47-99D6DA69BC53}" type="presParOf" srcId="{09117C05-1716-46F5-8637-E93F9A593745}" destId="{3A663FCB-06BD-4262-ACB2-824F3B47798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A5FCB1-DD03-4144-9914-8E808F1125F3}" type="doc">
      <dgm:prSet loTypeId="urn:microsoft.com/office/officeart/2005/8/layout/orgChart1" loCatId="hierarchy" qsTypeId="urn:microsoft.com/office/officeart/2005/8/quickstyle/simple1" qsCatId="simple" csTypeId="urn:microsoft.com/office/officeart/2005/8/colors/accent4_2" csCatId="accent4" phldr="1"/>
      <dgm:spPr/>
      <dgm:t>
        <a:bodyPr/>
        <a:lstStyle/>
        <a:p>
          <a:endParaRPr lang="fr-FR"/>
        </a:p>
      </dgm:t>
    </dgm:pt>
    <dgm:pt modelId="{CD73CA28-8819-4264-95C2-015DAF8B39BC}">
      <dgm:prSet phldrT="[Texte]" custT="1"/>
      <dgm:spPr/>
      <dgm:t>
        <a:bodyPr/>
        <a:lstStyle/>
        <a:p>
          <a:r>
            <a:rPr lang="fr-FR" sz="1600" b="1" dirty="0"/>
            <a:t>2 axes </a:t>
          </a:r>
        </a:p>
        <a:p>
          <a:r>
            <a:rPr lang="fr-FR" sz="1600" b="1" dirty="0"/>
            <a:t>d’intervention prioritaires</a:t>
          </a:r>
        </a:p>
      </dgm:t>
    </dgm:pt>
    <dgm:pt modelId="{5C258719-3189-42F9-A635-9598144136DA}" type="parTrans" cxnId="{A140E3CE-36E7-478B-AF90-C66E1A2EB395}">
      <dgm:prSet/>
      <dgm:spPr/>
      <dgm:t>
        <a:bodyPr/>
        <a:lstStyle/>
        <a:p>
          <a:endParaRPr lang="fr-FR" sz="1400"/>
        </a:p>
      </dgm:t>
    </dgm:pt>
    <dgm:pt modelId="{D0779016-6F1A-4DF9-9B24-7FC4015CD0CC}" type="sibTrans" cxnId="{A140E3CE-36E7-478B-AF90-C66E1A2EB395}">
      <dgm:prSet/>
      <dgm:spPr/>
      <dgm:t>
        <a:bodyPr/>
        <a:lstStyle/>
        <a:p>
          <a:endParaRPr lang="fr-FR" sz="1400"/>
        </a:p>
      </dgm:t>
    </dgm:pt>
    <dgm:pt modelId="{8E770ABB-E0A9-46CC-943C-2F09ACCA356B}">
      <dgm:prSet phldrT="[Texte]" custT="1"/>
      <dgm:spPr/>
      <dgm:t>
        <a:bodyPr/>
        <a:lstStyle/>
        <a:p>
          <a:r>
            <a:rPr lang="fr-FR" sz="1600" dirty="0"/>
            <a:t>Accès à la prévention et au soin</a:t>
          </a:r>
        </a:p>
      </dgm:t>
    </dgm:pt>
    <dgm:pt modelId="{73B010C0-6390-4059-B8CB-8333231E6DA3}" type="parTrans" cxnId="{FB018940-2184-474B-8F4D-A812C0D4094D}">
      <dgm:prSet/>
      <dgm:spPr/>
      <dgm:t>
        <a:bodyPr/>
        <a:lstStyle/>
        <a:p>
          <a:endParaRPr lang="fr-FR" sz="1400"/>
        </a:p>
      </dgm:t>
    </dgm:pt>
    <dgm:pt modelId="{4C05DDFA-8010-41FA-B242-4B5625E5075F}" type="sibTrans" cxnId="{FB018940-2184-474B-8F4D-A812C0D4094D}">
      <dgm:prSet/>
      <dgm:spPr/>
      <dgm:t>
        <a:bodyPr/>
        <a:lstStyle/>
        <a:p>
          <a:endParaRPr lang="fr-FR" sz="1400"/>
        </a:p>
      </dgm:t>
    </dgm:pt>
    <dgm:pt modelId="{BAB04318-5F25-49F6-B359-81EC5A1E3358}">
      <dgm:prSet phldrT="[Texte]" custT="1"/>
      <dgm:spPr/>
      <dgm:t>
        <a:bodyPr/>
        <a:lstStyle/>
        <a:p>
          <a:r>
            <a:rPr lang="fr-FR" sz="1600" dirty="0"/>
            <a:t>Prise en compte des publics fragilisés </a:t>
          </a:r>
        </a:p>
        <a:p>
          <a:r>
            <a:rPr lang="fr-FR" sz="1600" dirty="0"/>
            <a:t>(santé mentale, aînés, handicap, aidants)</a:t>
          </a:r>
        </a:p>
      </dgm:t>
    </dgm:pt>
    <dgm:pt modelId="{FCAF3640-1902-4F97-98BF-91291D97ACC5}" type="parTrans" cxnId="{EF0C0C27-54A4-4A3E-BEE8-5AD271176861}">
      <dgm:prSet/>
      <dgm:spPr/>
      <dgm:t>
        <a:bodyPr/>
        <a:lstStyle/>
        <a:p>
          <a:endParaRPr lang="fr-FR" sz="1400"/>
        </a:p>
      </dgm:t>
    </dgm:pt>
    <dgm:pt modelId="{9D08622F-26F5-4A4A-904A-5CB55B3756A7}" type="sibTrans" cxnId="{EF0C0C27-54A4-4A3E-BEE8-5AD271176861}">
      <dgm:prSet/>
      <dgm:spPr/>
      <dgm:t>
        <a:bodyPr/>
        <a:lstStyle/>
        <a:p>
          <a:endParaRPr lang="fr-FR" sz="1400"/>
        </a:p>
      </dgm:t>
    </dgm:pt>
    <dgm:pt modelId="{72423523-7BA4-4F14-AD39-9C4CE8BF2BA8}" type="pres">
      <dgm:prSet presAssocID="{95A5FCB1-DD03-4144-9914-8E808F1125F3}" presName="hierChild1" presStyleCnt="0">
        <dgm:presLayoutVars>
          <dgm:orgChart val="1"/>
          <dgm:chPref val="1"/>
          <dgm:dir/>
          <dgm:animOne val="branch"/>
          <dgm:animLvl val="lvl"/>
          <dgm:resizeHandles/>
        </dgm:presLayoutVars>
      </dgm:prSet>
      <dgm:spPr/>
    </dgm:pt>
    <dgm:pt modelId="{09117C05-1716-46F5-8637-E93F9A593745}" type="pres">
      <dgm:prSet presAssocID="{CD73CA28-8819-4264-95C2-015DAF8B39BC}" presName="hierRoot1" presStyleCnt="0">
        <dgm:presLayoutVars>
          <dgm:hierBranch val="init"/>
        </dgm:presLayoutVars>
      </dgm:prSet>
      <dgm:spPr/>
    </dgm:pt>
    <dgm:pt modelId="{FA1ADD60-CA5F-490F-89EA-7CB749A07678}" type="pres">
      <dgm:prSet presAssocID="{CD73CA28-8819-4264-95C2-015DAF8B39BC}" presName="rootComposite1" presStyleCnt="0"/>
      <dgm:spPr/>
    </dgm:pt>
    <dgm:pt modelId="{2F64A8BB-692A-40C9-BEFC-8A1FB40797DF}" type="pres">
      <dgm:prSet presAssocID="{CD73CA28-8819-4264-95C2-015DAF8B39BC}" presName="rootText1" presStyleLbl="node0" presStyleIdx="0" presStyleCnt="1" custScaleX="128704" custScaleY="81863">
        <dgm:presLayoutVars>
          <dgm:chPref val="3"/>
        </dgm:presLayoutVars>
      </dgm:prSet>
      <dgm:spPr/>
    </dgm:pt>
    <dgm:pt modelId="{AE289D80-CCCE-4DB0-B823-7E61742FE5B8}" type="pres">
      <dgm:prSet presAssocID="{CD73CA28-8819-4264-95C2-015DAF8B39BC}" presName="rootConnector1" presStyleLbl="node1" presStyleIdx="0" presStyleCnt="0"/>
      <dgm:spPr/>
    </dgm:pt>
    <dgm:pt modelId="{BB2B8AE1-311C-49CB-A757-2F9808ED44D0}" type="pres">
      <dgm:prSet presAssocID="{CD73CA28-8819-4264-95C2-015DAF8B39BC}" presName="hierChild2" presStyleCnt="0"/>
      <dgm:spPr/>
    </dgm:pt>
    <dgm:pt modelId="{1C72C11D-0957-4724-82C9-B39BF96FC8AD}" type="pres">
      <dgm:prSet presAssocID="{73B010C0-6390-4059-B8CB-8333231E6DA3}" presName="Name37" presStyleLbl="parChTrans1D2" presStyleIdx="0" presStyleCnt="2"/>
      <dgm:spPr/>
    </dgm:pt>
    <dgm:pt modelId="{4DC16B62-ED79-4971-89CB-00657BF5C8A5}" type="pres">
      <dgm:prSet presAssocID="{8E770ABB-E0A9-46CC-943C-2F09ACCA356B}" presName="hierRoot2" presStyleCnt="0">
        <dgm:presLayoutVars>
          <dgm:hierBranch val="init"/>
        </dgm:presLayoutVars>
      </dgm:prSet>
      <dgm:spPr/>
    </dgm:pt>
    <dgm:pt modelId="{EAE14226-7732-4F54-B54E-0CF17C74226B}" type="pres">
      <dgm:prSet presAssocID="{8E770ABB-E0A9-46CC-943C-2F09ACCA356B}" presName="rootComposite" presStyleCnt="0"/>
      <dgm:spPr/>
    </dgm:pt>
    <dgm:pt modelId="{9B18802F-F270-4E68-BB31-976FD2525668}" type="pres">
      <dgm:prSet presAssocID="{8E770ABB-E0A9-46CC-943C-2F09ACCA356B}" presName="rootText" presStyleLbl="node2" presStyleIdx="0" presStyleCnt="2" custScaleX="120570" custScaleY="126048">
        <dgm:presLayoutVars>
          <dgm:chPref val="3"/>
        </dgm:presLayoutVars>
      </dgm:prSet>
      <dgm:spPr/>
    </dgm:pt>
    <dgm:pt modelId="{600375C5-A916-446E-A3D2-0B73C7DD012A}" type="pres">
      <dgm:prSet presAssocID="{8E770ABB-E0A9-46CC-943C-2F09ACCA356B}" presName="rootConnector" presStyleLbl="node2" presStyleIdx="0" presStyleCnt="2"/>
      <dgm:spPr/>
    </dgm:pt>
    <dgm:pt modelId="{D86B2E1B-93F1-4FFF-893C-C5ADE838AD56}" type="pres">
      <dgm:prSet presAssocID="{8E770ABB-E0A9-46CC-943C-2F09ACCA356B}" presName="hierChild4" presStyleCnt="0"/>
      <dgm:spPr/>
    </dgm:pt>
    <dgm:pt modelId="{6BB1A1C9-5174-48BE-96CD-74A3AAC381CB}" type="pres">
      <dgm:prSet presAssocID="{8E770ABB-E0A9-46CC-943C-2F09ACCA356B}" presName="hierChild5" presStyleCnt="0"/>
      <dgm:spPr/>
    </dgm:pt>
    <dgm:pt modelId="{7B9BFC52-C9CF-4D5E-B3D5-8C15107613C8}" type="pres">
      <dgm:prSet presAssocID="{FCAF3640-1902-4F97-98BF-91291D97ACC5}" presName="Name37" presStyleLbl="parChTrans1D2" presStyleIdx="1" presStyleCnt="2"/>
      <dgm:spPr/>
    </dgm:pt>
    <dgm:pt modelId="{958229B3-C28F-4BD7-8140-FD45ADEC7EAC}" type="pres">
      <dgm:prSet presAssocID="{BAB04318-5F25-49F6-B359-81EC5A1E3358}" presName="hierRoot2" presStyleCnt="0">
        <dgm:presLayoutVars>
          <dgm:hierBranch val="init"/>
        </dgm:presLayoutVars>
      </dgm:prSet>
      <dgm:spPr/>
    </dgm:pt>
    <dgm:pt modelId="{888601AD-8018-4EAA-B242-B15C174AE22D}" type="pres">
      <dgm:prSet presAssocID="{BAB04318-5F25-49F6-B359-81EC5A1E3358}" presName="rootComposite" presStyleCnt="0"/>
      <dgm:spPr/>
    </dgm:pt>
    <dgm:pt modelId="{C13C9D56-4064-4389-8172-1E1B07F19B1F}" type="pres">
      <dgm:prSet presAssocID="{BAB04318-5F25-49F6-B359-81EC5A1E3358}" presName="rootText" presStyleLbl="node2" presStyleIdx="1" presStyleCnt="2" custScaleX="120570" custScaleY="126048">
        <dgm:presLayoutVars>
          <dgm:chPref val="3"/>
        </dgm:presLayoutVars>
      </dgm:prSet>
      <dgm:spPr/>
    </dgm:pt>
    <dgm:pt modelId="{44A82F8E-20D9-4AFC-BD5B-E7693D7B051F}" type="pres">
      <dgm:prSet presAssocID="{BAB04318-5F25-49F6-B359-81EC5A1E3358}" presName="rootConnector" presStyleLbl="node2" presStyleIdx="1" presStyleCnt="2"/>
      <dgm:spPr/>
    </dgm:pt>
    <dgm:pt modelId="{01138F01-1D6C-4584-98D3-21D6D6AA4114}" type="pres">
      <dgm:prSet presAssocID="{BAB04318-5F25-49F6-B359-81EC5A1E3358}" presName="hierChild4" presStyleCnt="0"/>
      <dgm:spPr/>
    </dgm:pt>
    <dgm:pt modelId="{D753B340-F391-4B41-8D34-2D44EDB6A7D6}" type="pres">
      <dgm:prSet presAssocID="{BAB04318-5F25-49F6-B359-81EC5A1E3358}" presName="hierChild5" presStyleCnt="0"/>
      <dgm:spPr/>
    </dgm:pt>
    <dgm:pt modelId="{3A663FCB-06BD-4262-ACB2-824F3B477989}" type="pres">
      <dgm:prSet presAssocID="{CD73CA28-8819-4264-95C2-015DAF8B39BC}" presName="hierChild3" presStyleCnt="0"/>
      <dgm:spPr/>
    </dgm:pt>
  </dgm:ptLst>
  <dgm:cxnLst>
    <dgm:cxn modelId="{1D25520E-89EF-4B8B-BE01-5881D2706568}" type="presOf" srcId="{CD73CA28-8819-4264-95C2-015DAF8B39BC}" destId="{AE289D80-CCCE-4DB0-B823-7E61742FE5B8}" srcOrd="1" destOrd="0" presId="urn:microsoft.com/office/officeart/2005/8/layout/orgChart1"/>
    <dgm:cxn modelId="{E2C0A51C-EF92-4DB6-BF11-292440E74076}" type="presOf" srcId="{CD73CA28-8819-4264-95C2-015DAF8B39BC}" destId="{2F64A8BB-692A-40C9-BEFC-8A1FB40797DF}" srcOrd="0" destOrd="0" presId="urn:microsoft.com/office/officeart/2005/8/layout/orgChart1"/>
    <dgm:cxn modelId="{EF0C0C27-54A4-4A3E-BEE8-5AD271176861}" srcId="{CD73CA28-8819-4264-95C2-015DAF8B39BC}" destId="{BAB04318-5F25-49F6-B359-81EC5A1E3358}" srcOrd="1" destOrd="0" parTransId="{FCAF3640-1902-4F97-98BF-91291D97ACC5}" sibTransId="{9D08622F-26F5-4A4A-904A-5CB55B3756A7}"/>
    <dgm:cxn modelId="{A1F5F232-9A2C-4E4E-851B-1807B06B676C}" type="presOf" srcId="{8E770ABB-E0A9-46CC-943C-2F09ACCA356B}" destId="{600375C5-A916-446E-A3D2-0B73C7DD012A}" srcOrd="1" destOrd="0" presId="urn:microsoft.com/office/officeart/2005/8/layout/orgChart1"/>
    <dgm:cxn modelId="{AC426934-9C38-47E3-B9B4-27B015FA1A17}" type="presOf" srcId="{BAB04318-5F25-49F6-B359-81EC5A1E3358}" destId="{C13C9D56-4064-4389-8172-1E1B07F19B1F}" srcOrd="0" destOrd="0" presId="urn:microsoft.com/office/officeart/2005/8/layout/orgChart1"/>
    <dgm:cxn modelId="{FB018940-2184-474B-8F4D-A812C0D4094D}" srcId="{CD73CA28-8819-4264-95C2-015DAF8B39BC}" destId="{8E770ABB-E0A9-46CC-943C-2F09ACCA356B}" srcOrd="0" destOrd="0" parTransId="{73B010C0-6390-4059-B8CB-8333231E6DA3}" sibTransId="{4C05DDFA-8010-41FA-B242-4B5625E5075F}"/>
    <dgm:cxn modelId="{B6736E64-7D29-4F71-AC9A-6C6C7496C54E}" type="presOf" srcId="{BAB04318-5F25-49F6-B359-81EC5A1E3358}" destId="{44A82F8E-20D9-4AFC-BD5B-E7693D7B051F}" srcOrd="1" destOrd="0" presId="urn:microsoft.com/office/officeart/2005/8/layout/orgChart1"/>
    <dgm:cxn modelId="{B7CCF554-38CE-4F02-AAEE-5064A4122AE8}" type="presOf" srcId="{FCAF3640-1902-4F97-98BF-91291D97ACC5}" destId="{7B9BFC52-C9CF-4D5E-B3D5-8C15107613C8}" srcOrd="0" destOrd="0" presId="urn:microsoft.com/office/officeart/2005/8/layout/orgChart1"/>
    <dgm:cxn modelId="{A140E3CE-36E7-478B-AF90-C66E1A2EB395}" srcId="{95A5FCB1-DD03-4144-9914-8E808F1125F3}" destId="{CD73CA28-8819-4264-95C2-015DAF8B39BC}" srcOrd="0" destOrd="0" parTransId="{5C258719-3189-42F9-A635-9598144136DA}" sibTransId="{D0779016-6F1A-4DF9-9B24-7FC4015CD0CC}"/>
    <dgm:cxn modelId="{79B769DB-04C2-403D-9228-1FD37ADA9EB3}" type="presOf" srcId="{8E770ABB-E0A9-46CC-943C-2F09ACCA356B}" destId="{9B18802F-F270-4E68-BB31-976FD2525668}" srcOrd="0" destOrd="0" presId="urn:microsoft.com/office/officeart/2005/8/layout/orgChart1"/>
    <dgm:cxn modelId="{41CFABEE-91BA-486B-828E-0B75B4537BE7}" type="presOf" srcId="{73B010C0-6390-4059-B8CB-8333231E6DA3}" destId="{1C72C11D-0957-4724-82C9-B39BF96FC8AD}" srcOrd="0" destOrd="0" presId="urn:microsoft.com/office/officeart/2005/8/layout/orgChart1"/>
    <dgm:cxn modelId="{1C2EECF7-78E6-4F69-A3FD-7393F20DC8A8}" type="presOf" srcId="{95A5FCB1-DD03-4144-9914-8E808F1125F3}" destId="{72423523-7BA4-4F14-AD39-9C4CE8BF2BA8}" srcOrd="0" destOrd="0" presId="urn:microsoft.com/office/officeart/2005/8/layout/orgChart1"/>
    <dgm:cxn modelId="{5C4A1F2D-3E09-468E-B48D-CB8AD0CAD97A}" type="presParOf" srcId="{72423523-7BA4-4F14-AD39-9C4CE8BF2BA8}" destId="{09117C05-1716-46F5-8637-E93F9A593745}" srcOrd="0" destOrd="0" presId="urn:microsoft.com/office/officeart/2005/8/layout/orgChart1"/>
    <dgm:cxn modelId="{DB4624A8-0B51-4044-BEC5-BDF9910D6460}" type="presParOf" srcId="{09117C05-1716-46F5-8637-E93F9A593745}" destId="{FA1ADD60-CA5F-490F-89EA-7CB749A07678}" srcOrd="0" destOrd="0" presId="urn:microsoft.com/office/officeart/2005/8/layout/orgChart1"/>
    <dgm:cxn modelId="{0AE11262-9CE0-4454-A2A7-B71883075798}" type="presParOf" srcId="{FA1ADD60-CA5F-490F-89EA-7CB749A07678}" destId="{2F64A8BB-692A-40C9-BEFC-8A1FB40797DF}" srcOrd="0" destOrd="0" presId="urn:microsoft.com/office/officeart/2005/8/layout/orgChart1"/>
    <dgm:cxn modelId="{EAC3E08B-D608-4104-A88B-D0E0B88BFD89}" type="presParOf" srcId="{FA1ADD60-CA5F-490F-89EA-7CB749A07678}" destId="{AE289D80-CCCE-4DB0-B823-7E61742FE5B8}" srcOrd="1" destOrd="0" presId="urn:microsoft.com/office/officeart/2005/8/layout/orgChart1"/>
    <dgm:cxn modelId="{E9B31DCB-0311-45E0-8C42-258E950386EC}" type="presParOf" srcId="{09117C05-1716-46F5-8637-E93F9A593745}" destId="{BB2B8AE1-311C-49CB-A757-2F9808ED44D0}" srcOrd="1" destOrd="0" presId="urn:microsoft.com/office/officeart/2005/8/layout/orgChart1"/>
    <dgm:cxn modelId="{BF15DAC1-41B8-4061-A5C1-995D995F0D83}" type="presParOf" srcId="{BB2B8AE1-311C-49CB-A757-2F9808ED44D0}" destId="{1C72C11D-0957-4724-82C9-B39BF96FC8AD}" srcOrd="0" destOrd="0" presId="urn:microsoft.com/office/officeart/2005/8/layout/orgChart1"/>
    <dgm:cxn modelId="{E7E1EF23-D2EF-4ECE-A687-8C0DA2C2E994}" type="presParOf" srcId="{BB2B8AE1-311C-49CB-A757-2F9808ED44D0}" destId="{4DC16B62-ED79-4971-89CB-00657BF5C8A5}" srcOrd="1" destOrd="0" presId="urn:microsoft.com/office/officeart/2005/8/layout/orgChart1"/>
    <dgm:cxn modelId="{BA179C72-4A87-4503-AD80-AA17C3A04C9A}" type="presParOf" srcId="{4DC16B62-ED79-4971-89CB-00657BF5C8A5}" destId="{EAE14226-7732-4F54-B54E-0CF17C74226B}" srcOrd="0" destOrd="0" presId="urn:microsoft.com/office/officeart/2005/8/layout/orgChart1"/>
    <dgm:cxn modelId="{7B9F6FDD-C9F1-408C-8463-0AB2774CE6DF}" type="presParOf" srcId="{EAE14226-7732-4F54-B54E-0CF17C74226B}" destId="{9B18802F-F270-4E68-BB31-976FD2525668}" srcOrd="0" destOrd="0" presId="urn:microsoft.com/office/officeart/2005/8/layout/orgChart1"/>
    <dgm:cxn modelId="{9BA893D1-F4F2-411D-9C3B-0119079F0273}" type="presParOf" srcId="{EAE14226-7732-4F54-B54E-0CF17C74226B}" destId="{600375C5-A916-446E-A3D2-0B73C7DD012A}" srcOrd="1" destOrd="0" presId="urn:microsoft.com/office/officeart/2005/8/layout/orgChart1"/>
    <dgm:cxn modelId="{9D45C3A9-01FB-48B8-AC41-9792C0FF5D80}" type="presParOf" srcId="{4DC16B62-ED79-4971-89CB-00657BF5C8A5}" destId="{D86B2E1B-93F1-4FFF-893C-C5ADE838AD56}" srcOrd="1" destOrd="0" presId="urn:microsoft.com/office/officeart/2005/8/layout/orgChart1"/>
    <dgm:cxn modelId="{2E85B2F6-16DD-43F1-870D-4117BD8210FA}" type="presParOf" srcId="{4DC16B62-ED79-4971-89CB-00657BF5C8A5}" destId="{6BB1A1C9-5174-48BE-96CD-74A3AAC381CB}" srcOrd="2" destOrd="0" presId="urn:microsoft.com/office/officeart/2005/8/layout/orgChart1"/>
    <dgm:cxn modelId="{4FF45DCC-7423-4D78-9F6D-C30D00DD2D6A}" type="presParOf" srcId="{BB2B8AE1-311C-49CB-A757-2F9808ED44D0}" destId="{7B9BFC52-C9CF-4D5E-B3D5-8C15107613C8}" srcOrd="2" destOrd="0" presId="urn:microsoft.com/office/officeart/2005/8/layout/orgChart1"/>
    <dgm:cxn modelId="{9E0E600A-6E6B-4BDD-8F3F-B349A11696DC}" type="presParOf" srcId="{BB2B8AE1-311C-49CB-A757-2F9808ED44D0}" destId="{958229B3-C28F-4BD7-8140-FD45ADEC7EAC}" srcOrd="3" destOrd="0" presId="urn:microsoft.com/office/officeart/2005/8/layout/orgChart1"/>
    <dgm:cxn modelId="{408E8136-A9A6-4D6A-AE3B-1D60E1DAA309}" type="presParOf" srcId="{958229B3-C28F-4BD7-8140-FD45ADEC7EAC}" destId="{888601AD-8018-4EAA-B242-B15C174AE22D}" srcOrd="0" destOrd="0" presId="urn:microsoft.com/office/officeart/2005/8/layout/orgChart1"/>
    <dgm:cxn modelId="{D0BA304A-4122-47F7-AB0B-3D275BE13E15}" type="presParOf" srcId="{888601AD-8018-4EAA-B242-B15C174AE22D}" destId="{C13C9D56-4064-4389-8172-1E1B07F19B1F}" srcOrd="0" destOrd="0" presId="urn:microsoft.com/office/officeart/2005/8/layout/orgChart1"/>
    <dgm:cxn modelId="{BCD0A4A2-0425-4C11-A381-A45639E0CCE8}" type="presParOf" srcId="{888601AD-8018-4EAA-B242-B15C174AE22D}" destId="{44A82F8E-20D9-4AFC-BD5B-E7693D7B051F}" srcOrd="1" destOrd="0" presId="urn:microsoft.com/office/officeart/2005/8/layout/orgChart1"/>
    <dgm:cxn modelId="{159C3387-02B2-45ED-98E0-D04E2F7F9DCB}" type="presParOf" srcId="{958229B3-C28F-4BD7-8140-FD45ADEC7EAC}" destId="{01138F01-1D6C-4584-98D3-21D6D6AA4114}" srcOrd="1" destOrd="0" presId="urn:microsoft.com/office/officeart/2005/8/layout/orgChart1"/>
    <dgm:cxn modelId="{CB0C3B5E-A86B-4709-B281-7C53158C410B}" type="presParOf" srcId="{958229B3-C28F-4BD7-8140-FD45ADEC7EAC}" destId="{D753B340-F391-4B41-8D34-2D44EDB6A7D6}" srcOrd="2" destOrd="0" presId="urn:microsoft.com/office/officeart/2005/8/layout/orgChart1"/>
    <dgm:cxn modelId="{218759F6-2A95-4630-A933-BC29405D30F7}" type="presParOf" srcId="{09117C05-1716-46F5-8637-E93F9A593745}" destId="{3A663FCB-06BD-4262-ACB2-824F3B477989}"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A5FCB1-DD03-4144-9914-8E808F1125F3}" type="doc">
      <dgm:prSet loTypeId="urn:microsoft.com/office/officeart/2005/8/layout/orgChart1" loCatId="hierarchy" qsTypeId="urn:microsoft.com/office/officeart/2005/8/quickstyle/simple1" qsCatId="simple" csTypeId="urn:microsoft.com/office/officeart/2005/8/colors/accent3_4" csCatId="accent3" phldr="1"/>
      <dgm:spPr/>
      <dgm:t>
        <a:bodyPr/>
        <a:lstStyle/>
        <a:p>
          <a:endParaRPr lang="fr-FR"/>
        </a:p>
      </dgm:t>
    </dgm:pt>
    <dgm:pt modelId="{CD73CA28-8819-4264-95C2-015DAF8B39BC}">
      <dgm:prSet phldrT="[Texte]" custT="1"/>
      <dgm:spPr/>
      <dgm:t>
        <a:bodyPr/>
        <a:lstStyle/>
        <a:p>
          <a:r>
            <a:rPr lang="fr-FR" sz="1600" b="1" dirty="0"/>
            <a:t>2 axes relevant d’une approche de sensibilisation et de pédagogie</a:t>
          </a:r>
        </a:p>
      </dgm:t>
    </dgm:pt>
    <dgm:pt modelId="{5C258719-3189-42F9-A635-9598144136DA}" type="parTrans" cxnId="{A140E3CE-36E7-478B-AF90-C66E1A2EB395}">
      <dgm:prSet/>
      <dgm:spPr/>
      <dgm:t>
        <a:bodyPr/>
        <a:lstStyle/>
        <a:p>
          <a:endParaRPr lang="fr-FR" sz="1400"/>
        </a:p>
      </dgm:t>
    </dgm:pt>
    <dgm:pt modelId="{D0779016-6F1A-4DF9-9B24-7FC4015CD0CC}" type="sibTrans" cxnId="{A140E3CE-36E7-478B-AF90-C66E1A2EB395}">
      <dgm:prSet/>
      <dgm:spPr/>
      <dgm:t>
        <a:bodyPr/>
        <a:lstStyle/>
        <a:p>
          <a:endParaRPr lang="fr-FR" sz="1400"/>
        </a:p>
      </dgm:t>
    </dgm:pt>
    <dgm:pt modelId="{8E770ABB-E0A9-46CC-943C-2F09ACCA356B}">
      <dgm:prSet phldrT="[Texte]" custT="1"/>
      <dgm:spPr/>
      <dgm:t>
        <a:bodyPr/>
        <a:lstStyle/>
        <a:p>
          <a:r>
            <a:rPr lang="fr-FR" sz="1600" dirty="0"/>
            <a:t>Santé environnementale</a:t>
          </a:r>
        </a:p>
      </dgm:t>
    </dgm:pt>
    <dgm:pt modelId="{73B010C0-6390-4059-B8CB-8333231E6DA3}" type="parTrans" cxnId="{FB018940-2184-474B-8F4D-A812C0D4094D}">
      <dgm:prSet/>
      <dgm:spPr/>
      <dgm:t>
        <a:bodyPr/>
        <a:lstStyle/>
        <a:p>
          <a:endParaRPr lang="fr-FR" sz="1400"/>
        </a:p>
      </dgm:t>
    </dgm:pt>
    <dgm:pt modelId="{4C05DDFA-8010-41FA-B242-4B5625E5075F}" type="sibTrans" cxnId="{FB018940-2184-474B-8F4D-A812C0D4094D}">
      <dgm:prSet/>
      <dgm:spPr/>
      <dgm:t>
        <a:bodyPr/>
        <a:lstStyle/>
        <a:p>
          <a:endParaRPr lang="fr-FR" sz="1400"/>
        </a:p>
      </dgm:t>
    </dgm:pt>
    <dgm:pt modelId="{BAB04318-5F25-49F6-B359-81EC5A1E3358}">
      <dgm:prSet phldrT="[Texte]" custT="1"/>
      <dgm:spPr/>
      <dgm:t>
        <a:bodyPr/>
        <a:lstStyle/>
        <a:p>
          <a:r>
            <a:rPr lang="fr-FR" sz="1600" dirty="0"/>
            <a:t>Promotion des comportements favorables  à la santé</a:t>
          </a:r>
        </a:p>
      </dgm:t>
    </dgm:pt>
    <dgm:pt modelId="{FCAF3640-1902-4F97-98BF-91291D97ACC5}" type="parTrans" cxnId="{EF0C0C27-54A4-4A3E-BEE8-5AD271176861}">
      <dgm:prSet/>
      <dgm:spPr/>
      <dgm:t>
        <a:bodyPr/>
        <a:lstStyle/>
        <a:p>
          <a:endParaRPr lang="fr-FR" sz="1400"/>
        </a:p>
      </dgm:t>
    </dgm:pt>
    <dgm:pt modelId="{9D08622F-26F5-4A4A-904A-5CB55B3756A7}" type="sibTrans" cxnId="{EF0C0C27-54A4-4A3E-BEE8-5AD271176861}">
      <dgm:prSet/>
      <dgm:spPr/>
      <dgm:t>
        <a:bodyPr/>
        <a:lstStyle/>
        <a:p>
          <a:endParaRPr lang="fr-FR" sz="1400"/>
        </a:p>
      </dgm:t>
    </dgm:pt>
    <dgm:pt modelId="{72423523-7BA4-4F14-AD39-9C4CE8BF2BA8}" type="pres">
      <dgm:prSet presAssocID="{95A5FCB1-DD03-4144-9914-8E808F1125F3}" presName="hierChild1" presStyleCnt="0">
        <dgm:presLayoutVars>
          <dgm:orgChart val="1"/>
          <dgm:chPref val="1"/>
          <dgm:dir/>
          <dgm:animOne val="branch"/>
          <dgm:animLvl val="lvl"/>
          <dgm:resizeHandles/>
        </dgm:presLayoutVars>
      </dgm:prSet>
      <dgm:spPr/>
    </dgm:pt>
    <dgm:pt modelId="{09117C05-1716-46F5-8637-E93F9A593745}" type="pres">
      <dgm:prSet presAssocID="{CD73CA28-8819-4264-95C2-015DAF8B39BC}" presName="hierRoot1" presStyleCnt="0">
        <dgm:presLayoutVars>
          <dgm:hierBranch val="init"/>
        </dgm:presLayoutVars>
      </dgm:prSet>
      <dgm:spPr/>
    </dgm:pt>
    <dgm:pt modelId="{FA1ADD60-CA5F-490F-89EA-7CB749A07678}" type="pres">
      <dgm:prSet presAssocID="{CD73CA28-8819-4264-95C2-015DAF8B39BC}" presName="rootComposite1" presStyleCnt="0"/>
      <dgm:spPr/>
    </dgm:pt>
    <dgm:pt modelId="{2F64A8BB-692A-40C9-BEFC-8A1FB40797DF}" type="pres">
      <dgm:prSet presAssocID="{CD73CA28-8819-4264-95C2-015DAF8B39BC}" presName="rootText1" presStyleLbl="node0" presStyleIdx="0" presStyleCnt="1" custScaleX="128704" custScaleY="78070">
        <dgm:presLayoutVars>
          <dgm:chPref val="3"/>
        </dgm:presLayoutVars>
      </dgm:prSet>
      <dgm:spPr/>
    </dgm:pt>
    <dgm:pt modelId="{AE289D80-CCCE-4DB0-B823-7E61742FE5B8}" type="pres">
      <dgm:prSet presAssocID="{CD73CA28-8819-4264-95C2-015DAF8B39BC}" presName="rootConnector1" presStyleLbl="node1" presStyleIdx="0" presStyleCnt="0"/>
      <dgm:spPr/>
    </dgm:pt>
    <dgm:pt modelId="{BB2B8AE1-311C-49CB-A757-2F9808ED44D0}" type="pres">
      <dgm:prSet presAssocID="{CD73CA28-8819-4264-95C2-015DAF8B39BC}" presName="hierChild2" presStyleCnt="0"/>
      <dgm:spPr/>
    </dgm:pt>
    <dgm:pt modelId="{1C72C11D-0957-4724-82C9-B39BF96FC8AD}" type="pres">
      <dgm:prSet presAssocID="{73B010C0-6390-4059-B8CB-8333231E6DA3}" presName="Name37" presStyleLbl="parChTrans1D2" presStyleIdx="0" presStyleCnt="2"/>
      <dgm:spPr/>
    </dgm:pt>
    <dgm:pt modelId="{4DC16B62-ED79-4971-89CB-00657BF5C8A5}" type="pres">
      <dgm:prSet presAssocID="{8E770ABB-E0A9-46CC-943C-2F09ACCA356B}" presName="hierRoot2" presStyleCnt="0">
        <dgm:presLayoutVars>
          <dgm:hierBranch val="init"/>
        </dgm:presLayoutVars>
      </dgm:prSet>
      <dgm:spPr/>
    </dgm:pt>
    <dgm:pt modelId="{EAE14226-7732-4F54-B54E-0CF17C74226B}" type="pres">
      <dgm:prSet presAssocID="{8E770ABB-E0A9-46CC-943C-2F09ACCA356B}" presName="rootComposite" presStyleCnt="0"/>
      <dgm:spPr/>
    </dgm:pt>
    <dgm:pt modelId="{9B18802F-F270-4E68-BB31-976FD2525668}" type="pres">
      <dgm:prSet presAssocID="{8E770ABB-E0A9-46CC-943C-2F09ACCA356B}" presName="rootText" presStyleLbl="node2" presStyleIdx="0" presStyleCnt="2" custScaleX="113218" custScaleY="126048">
        <dgm:presLayoutVars>
          <dgm:chPref val="3"/>
        </dgm:presLayoutVars>
      </dgm:prSet>
      <dgm:spPr/>
    </dgm:pt>
    <dgm:pt modelId="{600375C5-A916-446E-A3D2-0B73C7DD012A}" type="pres">
      <dgm:prSet presAssocID="{8E770ABB-E0A9-46CC-943C-2F09ACCA356B}" presName="rootConnector" presStyleLbl="node2" presStyleIdx="0" presStyleCnt="2"/>
      <dgm:spPr/>
    </dgm:pt>
    <dgm:pt modelId="{D86B2E1B-93F1-4FFF-893C-C5ADE838AD56}" type="pres">
      <dgm:prSet presAssocID="{8E770ABB-E0A9-46CC-943C-2F09ACCA356B}" presName="hierChild4" presStyleCnt="0"/>
      <dgm:spPr/>
    </dgm:pt>
    <dgm:pt modelId="{6BB1A1C9-5174-48BE-96CD-74A3AAC381CB}" type="pres">
      <dgm:prSet presAssocID="{8E770ABB-E0A9-46CC-943C-2F09ACCA356B}" presName="hierChild5" presStyleCnt="0"/>
      <dgm:spPr/>
    </dgm:pt>
    <dgm:pt modelId="{7B9BFC52-C9CF-4D5E-B3D5-8C15107613C8}" type="pres">
      <dgm:prSet presAssocID="{FCAF3640-1902-4F97-98BF-91291D97ACC5}" presName="Name37" presStyleLbl="parChTrans1D2" presStyleIdx="1" presStyleCnt="2"/>
      <dgm:spPr/>
    </dgm:pt>
    <dgm:pt modelId="{958229B3-C28F-4BD7-8140-FD45ADEC7EAC}" type="pres">
      <dgm:prSet presAssocID="{BAB04318-5F25-49F6-B359-81EC5A1E3358}" presName="hierRoot2" presStyleCnt="0">
        <dgm:presLayoutVars>
          <dgm:hierBranch val="init"/>
        </dgm:presLayoutVars>
      </dgm:prSet>
      <dgm:spPr/>
    </dgm:pt>
    <dgm:pt modelId="{888601AD-8018-4EAA-B242-B15C174AE22D}" type="pres">
      <dgm:prSet presAssocID="{BAB04318-5F25-49F6-B359-81EC5A1E3358}" presName="rootComposite" presStyleCnt="0"/>
      <dgm:spPr/>
    </dgm:pt>
    <dgm:pt modelId="{C13C9D56-4064-4389-8172-1E1B07F19B1F}" type="pres">
      <dgm:prSet presAssocID="{BAB04318-5F25-49F6-B359-81EC5A1E3358}" presName="rootText" presStyleLbl="node2" presStyleIdx="1" presStyleCnt="2" custScaleX="113218" custScaleY="126048">
        <dgm:presLayoutVars>
          <dgm:chPref val="3"/>
        </dgm:presLayoutVars>
      </dgm:prSet>
      <dgm:spPr/>
    </dgm:pt>
    <dgm:pt modelId="{44A82F8E-20D9-4AFC-BD5B-E7693D7B051F}" type="pres">
      <dgm:prSet presAssocID="{BAB04318-5F25-49F6-B359-81EC5A1E3358}" presName="rootConnector" presStyleLbl="node2" presStyleIdx="1" presStyleCnt="2"/>
      <dgm:spPr/>
    </dgm:pt>
    <dgm:pt modelId="{01138F01-1D6C-4584-98D3-21D6D6AA4114}" type="pres">
      <dgm:prSet presAssocID="{BAB04318-5F25-49F6-B359-81EC5A1E3358}" presName="hierChild4" presStyleCnt="0"/>
      <dgm:spPr/>
    </dgm:pt>
    <dgm:pt modelId="{D753B340-F391-4B41-8D34-2D44EDB6A7D6}" type="pres">
      <dgm:prSet presAssocID="{BAB04318-5F25-49F6-B359-81EC5A1E3358}" presName="hierChild5" presStyleCnt="0"/>
      <dgm:spPr/>
    </dgm:pt>
    <dgm:pt modelId="{3A663FCB-06BD-4262-ACB2-824F3B477989}" type="pres">
      <dgm:prSet presAssocID="{CD73CA28-8819-4264-95C2-015DAF8B39BC}" presName="hierChild3" presStyleCnt="0"/>
      <dgm:spPr/>
    </dgm:pt>
  </dgm:ptLst>
  <dgm:cxnLst>
    <dgm:cxn modelId="{DE2DFB22-ECFB-42C5-9C78-0BEF25BD3AC8}" type="presOf" srcId="{8E770ABB-E0A9-46CC-943C-2F09ACCA356B}" destId="{9B18802F-F270-4E68-BB31-976FD2525668}" srcOrd="0" destOrd="0" presId="urn:microsoft.com/office/officeart/2005/8/layout/orgChart1"/>
    <dgm:cxn modelId="{EF0C0C27-54A4-4A3E-BEE8-5AD271176861}" srcId="{CD73CA28-8819-4264-95C2-015DAF8B39BC}" destId="{BAB04318-5F25-49F6-B359-81EC5A1E3358}" srcOrd="1" destOrd="0" parTransId="{FCAF3640-1902-4F97-98BF-91291D97ACC5}" sibTransId="{9D08622F-26F5-4A4A-904A-5CB55B3756A7}"/>
    <dgm:cxn modelId="{A686CE36-88AF-4F9D-9A66-E599F1DCC068}" type="presOf" srcId="{95A5FCB1-DD03-4144-9914-8E808F1125F3}" destId="{72423523-7BA4-4F14-AD39-9C4CE8BF2BA8}" srcOrd="0" destOrd="0" presId="urn:microsoft.com/office/officeart/2005/8/layout/orgChart1"/>
    <dgm:cxn modelId="{FB018940-2184-474B-8F4D-A812C0D4094D}" srcId="{CD73CA28-8819-4264-95C2-015DAF8B39BC}" destId="{8E770ABB-E0A9-46CC-943C-2F09ACCA356B}" srcOrd="0" destOrd="0" parTransId="{73B010C0-6390-4059-B8CB-8333231E6DA3}" sibTransId="{4C05DDFA-8010-41FA-B242-4B5625E5075F}"/>
    <dgm:cxn modelId="{9675CF41-7D50-490D-88F2-838B5CCD9584}" type="presOf" srcId="{73B010C0-6390-4059-B8CB-8333231E6DA3}" destId="{1C72C11D-0957-4724-82C9-B39BF96FC8AD}" srcOrd="0" destOrd="0" presId="urn:microsoft.com/office/officeart/2005/8/layout/orgChart1"/>
    <dgm:cxn modelId="{7664BF64-EC45-4A87-A21A-286FC540D133}" type="presOf" srcId="{FCAF3640-1902-4F97-98BF-91291D97ACC5}" destId="{7B9BFC52-C9CF-4D5E-B3D5-8C15107613C8}" srcOrd="0" destOrd="0" presId="urn:microsoft.com/office/officeart/2005/8/layout/orgChart1"/>
    <dgm:cxn modelId="{33AE5E48-CAB0-4EA2-8D75-B036F0F4AE63}" type="presOf" srcId="{BAB04318-5F25-49F6-B359-81EC5A1E3358}" destId="{44A82F8E-20D9-4AFC-BD5B-E7693D7B051F}" srcOrd="1" destOrd="0" presId="urn:microsoft.com/office/officeart/2005/8/layout/orgChart1"/>
    <dgm:cxn modelId="{D1773F4E-807E-4A29-8E0C-7FA42919F0D6}" type="presOf" srcId="{8E770ABB-E0A9-46CC-943C-2F09ACCA356B}" destId="{600375C5-A916-446E-A3D2-0B73C7DD012A}" srcOrd="1" destOrd="0" presId="urn:microsoft.com/office/officeart/2005/8/layout/orgChart1"/>
    <dgm:cxn modelId="{EB54D078-9B57-486E-90DC-5BF226CF1732}" type="presOf" srcId="{BAB04318-5F25-49F6-B359-81EC5A1E3358}" destId="{C13C9D56-4064-4389-8172-1E1B07F19B1F}" srcOrd="0" destOrd="0" presId="urn:microsoft.com/office/officeart/2005/8/layout/orgChart1"/>
    <dgm:cxn modelId="{50312A81-8747-4F96-BA6C-3B086B0DB5BE}" type="presOf" srcId="{CD73CA28-8819-4264-95C2-015DAF8B39BC}" destId="{AE289D80-CCCE-4DB0-B823-7E61742FE5B8}" srcOrd="1" destOrd="0" presId="urn:microsoft.com/office/officeart/2005/8/layout/orgChart1"/>
    <dgm:cxn modelId="{A140E3CE-36E7-478B-AF90-C66E1A2EB395}" srcId="{95A5FCB1-DD03-4144-9914-8E808F1125F3}" destId="{CD73CA28-8819-4264-95C2-015DAF8B39BC}" srcOrd="0" destOrd="0" parTransId="{5C258719-3189-42F9-A635-9598144136DA}" sibTransId="{D0779016-6F1A-4DF9-9B24-7FC4015CD0CC}"/>
    <dgm:cxn modelId="{BDA901F0-C671-4233-B79F-93A61C887D98}" type="presOf" srcId="{CD73CA28-8819-4264-95C2-015DAF8B39BC}" destId="{2F64A8BB-692A-40C9-BEFC-8A1FB40797DF}" srcOrd="0" destOrd="0" presId="urn:microsoft.com/office/officeart/2005/8/layout/orgChart1"/>
    <dgm:cxn modelId="{2EBA0B94-B842-4055-AADC-DC2CA7359044}" type="presParOf" srcId="{72423523-7BA4-4F14-AD39-9C4CE8BF2BA8}" destId="{09117C05-1716-46F5-8637-E93F9A593745}" srcOrd="0" destOrd="0" presId="urn:microsoft.com/office/officeart/2005/8/layout/orgChart1"/>
    <dgm:cxn modelId="{140387A1-E603-4D4B-870F-611CAACDE580}" type="presParOf" srcId="{09117C05-1716-46F5-8637-E93F9A593745}" destId="{FA1ADD60-CA5F-490F-89EA-7CB749A07678}" srcOrd="0" destOrd="0" presId="urn:microsoft.com/office/officeart/2005/8/layout/orgChart1"/>
    <dgm:cxn modelId="{87FA5670-6DAE-4F44-A144-B8E81B070DD4}" type="presParOf" srcId="{FA1ADD60-CA5F-490F-89EA-7CB749A07678}" destId="{2F64A8BB-692A-40C9-BEFC-8A1FB40797DF}" srcOrd="0" destOrd="0" presId="urn:microsoft.com/office/officeart/2005/8/layout/orgChart1"/>
    <dgm:cxn modelId="{C8763C04-2099-49F8-A920-BD11F1DC4310}" type="presParOf" srcId="{FA1ADD60-CA5F-490F-89EA-7CB749A07678}" destId="{AE289D80-CCCE-4DB0-B823-7E61742FE5B8}" srcOrd="1" destOrd="0" presId="urn:microsoft.com/office/officeart/2005/8/layout/orgChart1"/>
    <dgm:cxn modelId="{3F1FD0AE-E666-4E46-A2B6-5310E32F405C}" type="presParOf" srcId="{09117C05-1716-46F5-8637-E93F9A593745}" destId="{BB2B8AE1-311C-49CB-A757-2F9808ED44D0}" srcOrd="1" destOrd="0" presId="urn:microsoft.com/office/officeart/2005/8/layout/orgChart1"/>
    <dgm:cxn modelId="{7E801CE5-FFDA-4D65-B7FC-AE541BC82088}" type="presParOf" srcId="{BB2B8AE1-311C-49CB-A757-2F9808ED44D0}" destId="{1C72C11D-0957-4724-82C9-B39BF96FC8AD}" srcOrd="0" destOrd="0" presId="urn:microsoft.com/office/officeart/2005/8/layout/orgChart1"/>
    <dgm:cxn modelId="{0C6CFC95-706B-49EB-ACFC-1E265F43182D}" type="presParOf" srcId="{BB2B8AE1-311C-49CB-A757-2F9808ED44D0}" destId="{4DC16B62-ED79-4971-89CB-00657BF5C8A5}" srcOrd="1" destOrd="0" presId="urn:microsoft.com/office/officeart/2005/8/layout/orgChart1"/>
    <dgm:cxn modelId="{13B78164-2F98-40F3-8110-BFF68325955C}" type="presParOf" srcId="{4DC16B62-ED79-4971-89CB-00657BF5C8A5}" destId="{EAE14226-7732-4F54-B54E-0CF17C74226B}" srcOrd="0" destOrd="0" presId="urn:microsoft.com/office/officeart/2005/8/layout/orgChart1"/>
    <dgm:cxn modelId="{E6B97478-BB73-43E6-9BAA-D6C2CB4BA319}" type="presParOf" srcId="{EAE14226-7732-4F54-B54E-0CF17C74226B}" destId="{9B18802F-F270-4E68-BB31-976FD2525668}" srcOrd="0" destOrd="0" presId="urn:microsoft.com/office/officeart/2005/8/layout/orgChart1"/>
    <dgm:cxn modelId="{FFA2543D-3AC2-4981-808F-C26DD24EEB80}" type="presParOf" srcId="{EAE14226-7732-4F54-B54E-0CF17C74226B}" destId="{600375C5-A916-446E-A3D2-0B73C7DD012A}" srcOrd="1" destOrd="0" presId="urn:microsoft.com/office/officeart/2005/8/layout/orgChart1"/>
    <dgm:cxn modelId="{3849F233-94B9-40C5-8B3F-12DE4C805249}" type="presParOf" srcId="{4DC16B62-ED79-4971-89CB-00657BF5C8A5}" destId="{D86B2E1B-93F1-4FFF-893C-C5ADE838AD56}" srcOrd="1" destOrd="0" presId="urn:microsoft.com/office/officeart/2005/8/layout/orgChart1"/>
    <dgm:cxn modelId="{D08729EC-9147-4146-892F-20BBE6348D88}" type="presParOf" srcId="{4DC16B62-ED79-4971-89CB-00657BF5C8A5}" destId="{6BB1A1C9-5174-48BE-96CD-74A3AAC381CB}" srcOrd="2" destOrd="0" presId="urn:microsoft.com/office/officeart/2005/8/layout/orgChart1"/>
    <dgm:cxn modelId="{264FD98E-90B8-4180-9FFB-AD79D969EE31}" type="presParOf" srcId="{BB2B8AE1-311C-49CB-A757-2F9808ED44D0}" destId="{7B9BFC52-C9CF-4D5E-B3D5-8C15107613C8}" srcOrd="2" destOrd="0" presId="urn:microsoft.com/office/officeart/2005/8/layout/orgChart1"/>
    <dgm:cxn modelId="{E3FE79E6-C4F0-4FEF-A688-216BD87C3EDB}" type="presParOf" srcId="{BB2B8AE1-311C-49CB-A757-2F9808ED44D0}" destId="{958229B3-C28F-4BD7-8140-FD45ADEC7EAC}" srcOrd="3" destOrd="0" presId="urn:microsoft.com/office/officeart/2005/8/layout/orgChart1"/>
    <dgm:cxn modelId="{1EB23D7D-08FA-45C6-BB5F-937F61431878}" type="presParOf" srcId="{958229B3-C28F-4BD7-8140-FD45ADEC7EAC}" destId="{888601AD-8018-4EAA-B242-B15C174AE22D}" srcOrd="0" destOrd="0" presId="urn:microsoft.com/office/officeart/2005/8/layout/orgChart1"/>
    <dgm:cxn modelId="{F27F0741-E96C-48E0-A97E-D0512C0A222E}" type="presParOf" srcId="{888601AD-8018-4EAA-B242-B15C174AE22D}" destId="{C13C9D56-4064-4389-8172-1E1B07F19B1F}" srcOrd="0" destOrd="0" presId="urn:microsoft.com/office/officeart/2005/8/layout/orgChart1"/>
    <dgm:cxn modelId="{AE47D6F3-254D-482F-B3BB-39BA39A5BC7B}" type="presParOf" srcId="{888601AD-8018-4EAA-B242-B15C174AE22D}" destId="{44A82F8E-20D9-4AFC-BD5B-E7693D7B051F}" srcOrd="1" destOrd="0" presId="urn:microsoft.com/office/officeart/2005/8/layout/orgChart1"/>
    <dgm:cxn modelId="{A9FA676A-AEDB-441F-A8CD-4EEC375E7EB2}" type="presParOf" srcId="{958229B3-C28F-4BD7-8140-FD45ADEC7EAC}" destId="{01138F01-1D6C-4584-98D3-21D6D6AA4114}" srcOrd="1" destOrd="0" presId="urn:microsoft.com/office/officeart/2005/8/layout/orgChart1"/>
    <dgm:cxn modelId="{6EFA8C78-9BE5-495F-A6D6-4B36C62612CE}" type="presParOf" srcId="{958229B3-C28F-4BD7-8140-FD45ADEC7EAC}" destId="{D753B340-F391-4B41-8D34-2D44EDB6A7D6}" srcOrd="2" destOrd="0" presId="urn:microsoft.com/office/officeart/2005/8/layout/orgChart1"/>
    <dgm:cxn modelId="{1BC35268-F6A0-41CB-A359-F174E63C8684}" type="presParOf" srcId="{09117C05-1716-46F5-8637-E93F9A593745}" destId="{3A663FCB-06BD-4262-ACB2-824F3B477989}" srcOrd="2" destOrd="0" presId="urn:microsoft.com/office/officeart/2005/8/layout/orgChar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CB2083-826B-4BCB-92DE-62541A8159FA}"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fr-FR"/>
        </a:p>
      </dgm:t>
    </dgm:pt>
    <dgm:pt modelId="{0B759BF4-3DED-402B-917F-25C4500E9C48}">
      <dgm:prSet phldrT="[Texte]" custT="1"/>
      <dgm:spPr/>
      <dgm:t>
        <a:bodyPr/>
        <a:lstStyle/>
        <a:p>
          <a:r>
            <a:rPr lang="fr-FR" sz="2000" dirty="0"/>
            <a:t>1/A Gouvernance et pilotage de la démarche</a:t>
          </a:r>
        </a:p>
      </dgm:t>
    </dgm:pt>
    <dgm:pt modelId="{5DFCB192-A118-4C9B-9D23-7BD251A7F150}" type="parTrans" cxnId="{0F4C8D8A-3A87-4576-A7BF-6A2DBE993DCB}">
      <dgm:prSet/>
      <dgm:spPr/>
      <dgm:t>
        <a:bodyPr/>
        <a:lstStyle/>
        <a:p>
          <a:endParaRPr lang="fr-FR"/>
        </a:p>
      </dgm:t>
    </dgm:pt>
    <dgm:pt modelId="{7A7A1138-447C-46A4-99C7-53BD507F6395}" type="sibTrans" cxnId="{0F4C8D8A-3A87-4576-A7BF-6A2DBE993DCB}">
      <dgm:prSet/>
      <dgm:spPr/>
      <dgm:t>
        <a:bodyPr/>
        <a:lstStyle/>
        <a:p>
          <a:endParaRPr lang="fr-FR"/>
        </a:p>
      </dgm:t>
    </dgm:pt>
    <dgm:pt modelId="{2AD8A594-33C1-4673-B602-291D28ED09DF}">
      <dgm:prSet phldrT="[Texte]" custT="1"/>
      <dgm:spPr/>
      <dgm:t>
        <a:bodyPr/>
        <a:lstStyle/>
        <a:p>
          <a:r>
            <a:rPr lang="fr-FR" sz="2000" dirty="0"/>
            <a:t>1/B Démocratie sanitaire</a:t>
          </a:r>
        </a:p>
      </dgm:t>
    </dgm:pt>
    <dgm:pt modelId="{8B0874BA-0347-4F1A-A928-99F32150D3D5}" type="parTrans" cxnId="{29367802-9EB2-4259-953F-C9A3182DCDCF}">
      <dgm:prSet/>
      <dgm:spPr/>
      <dgm:t>
        <a:bodyPr/>
        <a:lstStyle/>
        <a:p>
          <a:endParaRPr lang="fr-FR"/>
        </a:p>
      </dgm:t>
    </dgm:pt>
    <dgm:pt modelId="{4EDE6EDF-0402-4ED8-863E-70B0508A3676}" type="sibTrans" cxnId="{29367802-9EB2-4259-953F-C9A3182DCDCF}">
      <dgm:prSet/>
      <dgm:spPr/>
      <dgm:t>
        <a:bodyPr/>
        <a:lstStyle/>
        <a:p>
          <a:endParaRPr lang="fr-FR"/>
        </a:p>
      </dgm:t>
    </dgm:pt>
    <dgm:pt modelId="{7F31C52D-E2DB-447C-BD21-70CA9DD37F7B}">
      <dgm:prSet phldrT="[Texte]" custT="1"/>
      <dgm:spPr>
        <a:solidFill>
          <a:schemeClr val="tx2">
            <a:lumMod val="60000"/>
            <a:lumOff val="40000"/>
          </a:schemeClr>
        </a:solidFill>
      </dgm:spPr>
      <dgm:t>
        <a:bodyPr anchor="t" anchorCtr="0"/>
        <a:lstStyle/>
        <a:p>
          <a:pPr algn="l"/>
          <a:r>
            <a:rPr lang="fr-FR" sz="1500" dirty="0"/>
            <a:t>3 objectifs </a:t>
          </a:r>
          <a:r>
            <a:rPr lang="fr-FR" sz="1600" dirty="0"/>
            <a:t>:</a:t>
          </a:r>
        </a:p>
        <a:p>
          <a:pPr algn="l"/>
          <a:endParaRPr lang="fr-FR" sz="800" dirty="0"/>
        </a:p>
        <a:p>
          <a:pPr algn="l"/>
          <a:r>
            <a:rPr lang="fr-FR" sz="1400" dirty="0"/>
            <a:t>- Formaliser le recueil des attentes et besoins de la population;</a:t>
          </a:r>
        </a:p>
        <a:p>
          <a:pPr algn="l"/>
          <a:endParaRPr lang="fr-FR" sz="800" dirty="0"/>
        </a:p>
        <a:p>
          <a:pPr algn="l"/>
          <a:r>
            <a:rPr lang="fr-FR" sz="1400" dirty="0"/>
            <a:t>- Réfléchir des modes de participation de la population dans l’animation de la démarche; favoriser l’aller-vers et l’appropriation des actions par les habitants;</a:t>
          </a:r>
        </a:p>
        <a:p>
          <a:pPr algn="l"/>
          <a:endParaRPr lang="fr-FR" sz="800" dirty="0"/>
        </a:p>
        <a:p>
          <a:pPr algn="l"/>
          <a:r>
            <a:rPr lang="fr-FR" sz="1400" dirty="0"/>
            <a:t>- Promouvoir le droit des usagers.</a:t>
          </a:r>
        </a:p>
      </dgm:t>
    </dgm:pt>
    <dgm:pt modelId="{9C35C8B9-2209-4780-83BB-89264AD031EA}" type="parTrans" cxnId="{BDBE1128-8CF3-4FC5-8C3D-397F2AF3ACA3}">
      <dgm:prSet/>
      <dgm:spPr/>
      <dgm:t>
        <a:bodyPr/>
        <a:lstStyle/>
        <a:p>
          <a:endParaRPr lang="fr-FR"/>
        </a:p>
      </dgm:t>
    </dgm:pt>
    <dgm:pt modelId="{5EC83B7F-55EB-4102-B921-DCA04AEE420C}" type="sibTrans" cxnId="{BDBE1128-8CF3-4FC5-8C3D-397F2AF3ACA3}">
      <dgm:prSet/>
      <dgm:spPr/>
      <dgm:t>
        <a:bodyPr/>
        <a:lstStyle/>
        <a:p>
          <a:endParaRPr lang="fr-FR"/>
        </a:p>
      </dgm:t>
    </dgm:pt>
    <dgm:pt modelId="{C164EAA7-714D-426B-978B-083FCB9C7108}">
      <dgm:prSet phldrT="[Texte]" custT="1"/>
      <dgm:spPr>
        <a:solidFill>
          <a:schemeClr val="tx2">
            <a:lumMod val="60000"/>
            <a:lumOff val="40000"/>
          </a:schemeClr>
        </a:solidFill>
      </dgm:spPr>
      <dgm:t>
        <a:bodyPr anchor="t" anchorCtr="0"/>
        <a:lstStyle/>
        <a:p>
          <a:pPr algn="l"/>
          <a:r>
            <a:rPr lang="fr-FR" sz="1500"/>
            <a:t>Constitution et animation :</a:t>
          </a:r>
        </a:p>
        <a:p>
          <a:pPr algn="l"/>
          <a:endParaRPr lang="fr-FR" sz="800"/>
        </a:p>
        <a:p>
          <a:pPr algn="l"/>
          <a:r>
            <a:rPr lang="fr-FR" sz="1400"/>
            <a:t>- D’un </a:t>
          </a:r>
          <a:r>
            <a:rPr lang="fr-FR" sz="1500" b="1"/>
            <a:t>Comité de pilotage :</a:t>
          </a:r>
          <a:r>
            <a:rPr lang="fr-FR" sz="1400"/>
            <a:t> signataires et partenaires stratégiques ou experts.</a:t>
          </a:r>
        </a:p>
        <a:p>
          <a:pPr algn="l"/>
          <a:endParaRPr lang="fr-FR" sz="800"/>
        </a:p>
        <a:p>
          <a:pPr algn="l"/>
          <a:r>
            <a:rPr lang="fr-FR" sz="1400"/>
            <a:t>- D’un </a:t>
          </a:r>
          <a:r>
            <a:rPr lang="fr-FR" sz="1500" b="1"/>
            <a:t>Comité technique : </a:t>
          </a:r>
          <a:r>
            <a:rPr lang="fr-FR" sz="1400"/>
            <a:t>représentants des signataires.</a:t>
          </a:r>
        </a:p>
        <a:p>
          <a:pPr algn="l"/>
          <a:endParaRPr lang="fr-FR" sz="600"/>
        </a:p>
        <a:p>
          <a:pPr algn="l"/>
          <a:r>
            <a:rPr lang="fr-FR" sz="1400"/>
            <a:t>- De groupes de travail et groupes techniques thématiques.</a:t>
          </a:r>
        </a:p>
        <a:p>
          <a:pPr algn="l"/>
          <a:endParaRPr lang="fr-FR" sz="1600" dirty="0"/>
        </a:p>
        <a:p>
          <a:pPr algn="l"/>
          <a:endParaRPr lang="fr-FR" sz="1600" dirty="0"/>
        </a:p>
        <a:p>
          <a:pPr algn="l"/>
          <a:endParaRPr lang="fr-FR" sz="1600" dirty="0"/>
        </a:p>
        <a:p>
          <a:pPr algn="l"/>
          <a:endParaRPr lang="fr-FR" sz="1600" dirty="0"/>
        </a:p>
      </dgm:t>
    </dgm:pt>
    <dgm:pt modelId="{D7EE6295-8ECA-4C1B-B74C-7C2E0974BB69}" type="sibTrans" cxnId="{DB180063-DA23-4529-807E-AC7A6A06FEFD}">
      <dgm:prSet/>
      <dgm:spPr/>
      <dgm:t>
        <a:bodyPr/>
        <a:lstStyle/>
        <a:p>
          <a:endParaRPr lang="fr-FR"/>
        </a:p>
      </dgm:t>
    </dgm:pt>
    <dgm:pt modelId="{2A1E4D0E-FEA6-490E-ABF4-2EFA553D0AC9}" type="parTrans" cxnId="{DB180063-DA23-4529-807E-AC7A6A06FEFD}">
      <dgm:prSet/>
      <dgm:spPr/>
      <dgm:t>
        <a:bodyPr/>
        <a:lstStyle/>
        <a:p>
          <a:endParaRPr lang="fr-FR"/>
        </a:p>
      </dgm:t>
    </dgm:pt>
    <dgm:pt modelId="{A334E623-7569-492F-9DDD-65C2AAF2DDBB}" type="pres">
      <dgm:prSet presAssocID="{18CB2083-826B-4BCB-92DE-62541A8159FA}" presName="diagram" presStyleCnt="0">
        <dgm:presLayoutVars>
          <dgm:dir/>
          <dgm:resizeHandles val="exact"/>
        </dgm:presLayoutVars>
      </dgm:prSet>
      <dgm:spPr/>
    </dgm:pt>
    <dgm:pt modelId="{AD9EE7FB-FCBA-4C2F-BB8E-37E78863A4DA}" type="pres">
      <dgm:prSet presAssocID="{0B759BF4-3DED-402B-917F-25C4500E9C48}" presName="node" presStyleLbl="node1" presStyleIdx="0" presStyleCnt="4" custScaleX="117925" custScaleY="21378" custLinFactNeighborX="-63819" custLinFactNeighborY="8736">
        <dgm:presLayoutVars>
          <dgm:bulletEnabled val="1"/>
        </dgm:presLayoutVars>
      </dgm:prSet>
      <dgm:spPr/>
    </dgm:pt>
    <dgm:pt modelId="{EDD588E7-1A4E-4BF3-9D6E-E7754D00486A}" type="pres">
      <dgm:prSet presAssocID="{7A7A1138-447C-46A4-99C7-53BD507F6395}" presName="sibTrans" presStyleCnt="0"/>
      <dgm:spPr/>
    </dgm:pt>
    <dgm:pt modelId="{AF446EBC-DCB8-431F-93C8-3B5E78E7036B}" type="pres">
      <dgm:prSet presAssocID="{2AD8A594-33C1-4673-B602-291D28ED09DF}" presName="node" presStyleLbl="node1" presStyleIdx="1" presStyleCnt="4" custScaleX="117925" custScaleY="21378" custLinFactNeighborX="63819" custLinFactNeighborY="-28892">
        <dgm:presLayoutVars>
          <dgm:bulletEnabled val="1"/>
        </dgm:presLayoutVars>
      </dgm:prSet>
      <dgm:spPr/>
    </dgm:pt>
    <dgm:pt modelId="{08B9AA29-0D3D-46DF-AE24-FEAAB2AE1748}" type="pres">
      <dgm:prSet presAssocID="{4EDE6EDF-0402-4ED8-863E-70B0508A3676}" presName="sibTrans" presStyleCnt="0"/>
      <dgm:spPr/>
    </dgm:pt>
    <dgm:pt modelId="{EFAEC26C-87E3-42E4-AAFF-EFE1D0CAAF57}" type="pres">
      <dgm:prSet presAssocID="{C164EAA7-714D-426B-978B-083FCB9C7108}" presName="node" presStyleLbl="node1" presStyleIdx="2" presStyleCnt="4" custScaleX="117647" custScaleY="67455" custLinFactNeighborX="-135" custLinFactNeighborY="-44826">
        <dgm:presLayoutVars>
          <dgm:bulletEnabled val="1"/>
        </dgm:presLayoutVars>
      </dgm:prSet>
      <dgm:spPr/>
    </dgm:pt>
    <dgm:pt modelId="{AA42CC93-F5E3-408B-B55A-6EAF3F987A3B}" type="pres">
      <dgm:prSet presAssocID="{D7EE6295-8ECA-4C1B-B74C-7C2E0974BB69}" presName="sibTrans" presStyleCnt="0"/>
      <dgm:spPr/>
    </dgm:pt>
    <dgm:pt modelId="{92A51EB4-2ABA-426D-B9BE-B6770CD21664}" type="pres">
      <dgm:prSet presAssocID="{7F31C52D-E2DB-447C-BD21-70CA9DD37F7B}" presName="node" presStyleLbl="node1" presStyleIdx="3" presStyleCnt="4" custScaleX="117647" custScaleY="72450" custLinFactNeighborX="135" custLinFactNeighborY="-28963">
        <dgm:presLayoutVars>
          <dgm:bulletEnabled val="1"/>
        </dgm:presLayoutVars>
      </dgm:prSet>
      <dgm:spPr/>
    </dgm:pt>
  </dgm:ptLst>
  <dgm:cxnLst>
    <dgm:cxn modelId="{29367802-9EB2-4259-953F-C9A3182DCDCF}" srcId="{18CB2083-826B-4BCB-92DE-62541A8159FA}" destId="{2AD8A594-33C1-4673-B602-291D28ED09DF}" srcOrd="1" destOrd="0" parTransId="{8B0874BA-0347-4F1A-A928-99F32150D3D5}" sibTransId="{4EDE6EDF-0402-4ED8-863E-70B0508A3676}"/>
    <dgm:cxn modelId="{94C88E21-1A08-4665-A9E1-969F30A72B62}" type="presOf" srcId="{C164EAA7-714D-426B-978B-083FCB9C7108}" destId="{EFAEC26C-87E3-42E4-AAFF-EFE1D0CAAF57}" srcOrd="0" destOrd="0" presId="urn:microsoft.com/office/officeart/2005/8/layout/default"/>
    <dgm:cxn modelId="{BDBE1128-8CF3-4FC5-8C3D-397F2AF3ACA3}" srcId="{18CB2083-826B-4BCB-92DE-62541A8159FA}" destId="{7F31C52D-E2DB-447C-BD21-70CA9DD37F7B}" srcOrd="3" destOrd="0" parTransId="{9C35C8B9-2209-4780-83BB-89264AD031EA}" sibTransId="{5EC83B7F-55EB-4102-B921-DCA04AEE420C}"/>
    <dgm:cxn modelId="{DB180063-DA23-4529-807E-AC7A6A06FEFD}" srcId="{18CB2083-826B-4BCB-92DE-62541A8159FA}" destId="{C164EAA7-714D-426B-978B-083FCB9C7108}" srcOrd="2" destOrd="0" parTransId="{2A1E4D0E-FEA6-490E-ABF4-2EFA553D0AC9}" sibTransId="{D7EE6295-8ECA-4C1B-B74C-7C2E0974BB69}"/>
    <dgm:cxn modelId="{C0B0D467-4D43-4973-A73E-445CAF25816F}" type="presOf" srcId="{7F31C52D-E2DB-447C-BD21-70CA9DD37F7B}" destId="{92A51EB4-2ABA-426D-B9BE-B6770CD21664}" srcOrd="0" destOrd="0" presId="urn:microsoft.com/office/officeart/2005/8/layout/default"/>
    <dgm:cxn modelId="{5C10BA84-4353-48AC-AB48-797DBCFE6F02}" type="presOf" srcId="{2AD8A594-33C1-4673-B602-291D28ED09DF}" destId="{AF446EBC-DCB8-431F-93C8-3B5E78E7036B}" srcOrd="0" destOrd="0" presId="urn:microsoft.com/office/officeart/2005/8/layout/default"/>
    <dgm:cxn modelId="{0F4C8D8A-3A87-4576-A7BF-6A2DBE993DCB}" srcId="{18CB2083-826B-4BCB-92DE-62541A8159FA}" destId="{0B759BF4-3DED-402B-917F-25C4500E9C48}" srcOrd="0" destOrd="0" parTransId="{5DFCB192-A118-4C9B-9D23-7BD251A7F150}" sibTransId="{7A7A1138-447C-46A4-99C7-53BD507F6395}"/>
    <dgm:cxn modelId="{DA9DD58C-0FAC-4FA1-8E78-3B595A1676D3}" type="presOf" srcId="{0B759BF4-3DED-402B-917F-25C4500E9C48}" destId="{AD9EE7FB-FCBA-4C2F-BB8E-37E78863A4DA}" srcOrd="0" destOrd="0" presId="urn:microsoft.com/office/officeart/2005/8/layout/default"/>
    <dgm:cxn modelId="{7AA35AE8-E7EB-4365-9725-4D71D612F5F5}" type="presOf" srcId="{18CB2083-826B-4BCB-92DE-62541A8159FA}" destId="{A334E623-7569-492F-9DDD-65C2AAF2DDBB}" srcOrd="0" destOrd="0" presId="urn:microsoft.com/office/officeart/2005/8/layout/default"/>
    <dgm:cxn modelId="{96B9A4F5-7AAA-4BCD-9AF8-169F9917D0E7}" type="presParOf" srcId="{A334E623-7569-492F-9DDD-65C2AAF2DDBB}" destId="{AD9EE7FB-FCBA-4C2F-BB8E-37E78863A4DA}" srcOrd="0" destOrd="0" presId="urn:microsoft.com/office/officeart/2005/8/layout/default"/>
    <dgm:cxn modelId="{2C6384D0-A49E-4B5C-B828-F665052177DF}" type="presParOf" srcId="{A334E623-7569-492F-9DDD-65C2AAF2DDBB}" destId="{EDD588E7-1A4E-4BF3-9D6E-E7754D00486A}" srcOrd="1" destOrd="0" presId="urn:microsoft.com/office/officeart/2005/8/layout/default"/>
    <dgm:cxn modelId="{BAF87740-77FD-4BB5-87AE-093C828AB4AB}" type="presParOf" srcId="{A334E623-7569-492F-9DDD-65C2AAF2DDBB}" destId="{AF446EBC-DCB8-431F-93C8-3B5E78E7036B}" srcOrd="2" destOrd="0" presId="urn:microsoft.com/office/officeart/2005/8/layout/default"/>
    <dgm:cxn modelId="{E3EBC6B1-F1D1-48EC-902B-83BBFF54BCF7}" type="presParOf" srcId="{A334E623-7569-492F-9DDD-65C2AAF2DDBB}" destId="{08B9AA29-0D3D-46DF-AE24-FEAAB2AE1748}" srcOrd="3" destOrd="0" presId="urn:microsoft.com/office/officeart/2005/8/layout/default"/>
    <dgm:cxn modelId="{C974C856-970D-4BC2-85BC-2CC87D785EC7}" type="presParOf" srcId="{A334E623-7569-492F-9DDD-65C2AAF2DDBB}" destId="{EFAEC26C-87E3-42E4-AAFF-EFE1D0CAAF57}" srcOrd="4" destOrd="0" presId="urn:microsoft.com/office/officeart/2005/8/layout/default"/>
    <dgm:cxn modelId="{7A974AD1-0794-471F-861D-B7183C9D7B1C}" type="presParOf" srcId="{A334E623-7569-492F-9DDD-65C2AAF2DDBB}" destId="{AA42CC93-F5E3-408B-B55A-6EAF3F987A3B}" srcOrd="5" destOrd="0" presId="urn:microsoft.com/office/officeart/2005/8/layout/default"/>
    <dgm:cxn modelId="{05E1B46C-C80C-4EF3-B7F2-D17FB14E7211}" type="presParOf" srcId="{A334E623-7569-492F-9DDD-65C2AAF2DDBB}" destId="{92A51EB4-2ABA-426D-B9BE-B6770CD21664}"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BFC52-C9CF-4D5E-B3D5-8C15107613C8}">
      <dsp:nvSpPr>
        <dsp:cNvPr id="0" name=""/>
        <dsp:cNvSpPr/>
      </dsp:nvSpPr>
      <dsp:spPr>
        <a:xfrm>
          <a:off x="4068452" y="1012340"/>
          <a:ext cx="2086786" cy="383087"/>
        </a:xfrm>
        <a:custGeom>
          <a:avLst/>
          <a:gdLst/>
          <a:ahLst/>
          <a:cxnLst/>
          <a:rect l="0" t="0" r="0" b="0"/>
          <a:pathLst>
            <a:path>
              <a:moveTo>
                <a:pt x="0" y="0"/>
              </a:moveTo>
              <a:lnTo>
                <a:pt x="0" y="104623"/>
              </a:lnTo>
              <a:lnTo>
                <a:pt x="2086786" y="104623"/>
              </a:lnTo>
              <a:lnTo>
                <a:pt x="2086786" y="383087"/>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2C11D-0957-4724-82C9-B39BF96FC8AD}">
      <dsp:nvSpPr>
        <dsp:cNvPr id="0" name=""/>
        <dsp:cNvSpPr/>
      </dsp:nvSpPr>
      <dsp:spPr>
        <a:xfrm>
          <a:off x="1981665" y="1012340"/>
          <a:ext cx="2086786" cy="383087"/>
        </a:xfrm>
        <a:custGeom>
          <a:avLst/>
          <a:gdLst/>
          <a:ahLst/>
          <a:cxnLst/>
          <a:rect l="0" t="0" r="0" b="0"/>
          <a:pathLst>
            <a:path>
              <a:moveTo>
                <a:pt x="2086786" y="0"/>
              </a:moveTo>
              <a:lnTo>
                <a:pt x="2086786" y="104623"/>
              </a:lnTo>
              <a:lnTo>
                <a:pt x="0" y="104623"/>
              </a:lnTo>
              <a:lnTo>
                <a:pt x="0" y="383087"/>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64A8BB-692A-40C9-BEFC-8A1FB40797DF}">
      <dsp:nvSpPr>
        <dsp:cNvPr id="0" name=""/>
        <dsp:cNvSpPr/>
      </dsp:nvSpPr>
      <dsp:spPr>
        <a:xfrm>
          <a:off x="2361809" y="175673"/>
          <a:ext cx="3413285" cy="836666"/>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1 enjeu transversal </a:t>
          </a:r>
        </a:p>
        <a:p>
          <a:pPr marL="0" lvl="0" indent="0" algn="ctr" defTabSz="711200">
            <a:lnSpc>
              <a:spcPct val="90000"/>
            </a:lnSpc>
            <a:spcBef>
              <a:spcPct val="0"/>
            </a:spcBef>
            <a:spcAft>
              <a:spcPct val="35000"/>
            </a:spcAft>
            <a:buNone/>
          </a:pPr>
          <a:r>
            <a:rPr lang="fr-FR" sz="1600" b="1" kern="1200" dirty="0"/>
            <a:t>animation du dispositif</a:t>
          </a:r>
        </a:p>
      </dsp:txBody>
      <dsp:txXfrm>
        <a:off x="2361809" y="175673"/>
        <a:ext cx="3413285" cy="836666"/>
      </dsp:txXfrm>
    </dsp:sp>
    <dsp:sp modelId="{9B18802F-F270-4E68-BB31-976FD2525668}">
      <dsp:nvSpPr>
        <dsp:cNvPr id="0" name=""/>
        <dsp:cNvSpPr/>
      </dsp:nvSpPr>
      <dsp:spPr>
        <a:xfrm>
          <a:off x="173343" y="1395427"/>
          <a:ext cx="3616643" cy="762979"/>
        </a:xfrm>
        <a:prstGeom prst="rect">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Organisation des instances de travail  Communication sur la démarche</a:t>
          </a:r>
        </a:p>
      </dsp:txBody>
      <dsp:txXfrm>
        <a:off x="173343" y="1395427"/>
        <a:ext cx="3616643" cy="762979"/>
      </dsp:txXfrm>
    </dsp:sp>
    <dsp:sp modelId="{C13C9D56-4064-4389-8172-1E1B07F19B1F}">
      <dsp:nvSpPr>
        <dsp:cNvPr id="0" name=""/>
        <dsp:cNvSpPr/>
      </dsp:nvSpPr>
      <dsp:spPr>
        <a:xfrm>
          <a:off x="4346916" y="1395427"/>
          <a:ext cx="3616643" cy="762979"/>
        </a:xfrm>
        <a:prstGeom prst="rect">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Implication de la population</a:t>
          </a:r>
        </a:p>
      </dsp:txBody>
      <dsp:txXfrm>
        <a:off x="4346916" y="1395427"/>
        <a:ext cx="3616643" cy="7629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BFC52-C9CF-4D5E-B3D5-8C15107613C8}">
      <dsp:nvSpPr>
        <dsp:cNvPr id="0" name=""/>
        <dsp:cNvSpPr/>
      </dsp:nvSpPr>
      <dsp:spPr>
        <a:xfrm>
          <a:off x="2880692" y="849877"/>
          <a:ext cx="1466099" cy="434952"/>
        </a:xfrm>
        <a:custGeom>
          <a:avLst/>
          <a:gdLst/>
          <a:ahLst/>
          <a:cxnLst/>
          <a:rect l="0" t="0" r="0" b="0"/>
          <a:pathLst>
            <a:path>
              <a:moveTo>
                <a:pt x="0" y="0"/>
              </a:moveTo>
              <a:lnTo>
                <a:pt x="0" y="217476"/>
              </a:lnTo>
              <a:lnTo>
                <a:pt x="1466099" y="217476"/>
              </a:lnTo>
              <a:lnTo>
                <a:pt x="1466099" y="434952"/>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2C11D-0957-4724-82C9-B39BF96FC8AD}">
      <dsp:nvSpPr>
        <dsp:cNvPr id="0" name=""/>
        <dsp:cNvSpPr/>
      </dsp:nvSpPr>
      <dsp:spPr>
        <a:xfrm>
          <a:off x="1414592" y="849877"/>
          <a:ext cx="1466099" cy="434952"/>
        </a:xfrm>
        <a:custGeom>
          <a:avLst/>
          <a:gdLst/>
          <a:ahLst/>
          <a:cxnLst/>
          <a:rect l="0" t="0" r="0" b="0"/>
          <a:pathLst>
            <a:path>
              <a:moveTo>
                <a:pt x="1466099" y="0"/>
              </a:moveTo>
              <a:lnTo>
                <a:pt x="1466099" y="217476"/>
              </a:lnTo>
              <a:lnTo>
                <a:pt x="0" y="217476"/>
              </a:lnTo>
              <a:lnTo>
                <a:pt x="0" y="434952"/>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64A8BB-692A-40C9-BEFC-8A1FB40797DF}">
      <dsp:nvSpPr>
        <dsp:cNvPr id="0" name=""/>
        <dsp:cNvSpPr/>
      </dsp:nvSpPr>
      <dsp:spPr>
        <a:xfrm>
          <a:off x="1547832" y="2104"/>
          <a:ext cx="2665718" cy="84777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2 axes </a:t>
          </a:r>
        </a:p>
        <a:p>
          <a:pPr marL="0" lvl="0" indent="0" algn="ctr" defTabSz="711200">
            <a:lnSpc>
              <a:spcPct val="90000"/>
            </a:lnSpc>
            <a:spcBef>
              <a:spcPct val="0"/>
            </a:spcBef>
            <a:spcAft>
              <a:spcPct val="35000"/>
            </a:spcAft>
            <a:buNone/>
          </a:pPr>
          <a:r>
            <a:rPr lang="fr-FR" sz="1600" b="1" kern="1200" dirty="0"/>
            <a:t>d’intervention prioritaires</a:t>
          </a:r>
        </a:p>
      </dsp:txBody>
      <dsp:txXfrm>
        <a:off x="1547832" y="2104"/>
        <a:ext cx="2665718" cy="847773"/>
      </dsp:txXfrm>
    </dsp:sp>
    <dsp:sp modelId="{9B18802F-F270-4E68-BB31-976FD2525668}">
      <dsp:nvSpPr>
        <dsp:cNvPr id="0" name=""/>
        <dsp:cNvSpPr/>
      </dsp:nvSpPr>
      <dsp:spPr>
        <a:xfrm>
          <a:off x="165969" y="1284830"/>
          <a:ext cx="2497246" cy="130535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Accès à la prévention et au soin</a:t>
          </a:r>
        </a:p>
      </dsp:txBody>
      <dsp:txXfrm>
        <a:off x="165969" y="1284830"/>
        <a:ext cx="2497246" cy="1305353"/>
      </dsp:txXfrm>
    </dsp:sp>
    <dsp:sp modelId="{C13C9D56-4064-4389-8172-1E1B07F19B1F}">
      <dsp:nvSpPr>
        <dsp:cNvPr id="0" name=""/>
        <dsp:cNvSpPr/>
      </dsp:nvSpPr>
      <dsp:spPr>
        <a:xfrm>
          <a:off x="3098168" y="1284830"/>
          <a:ext cx="2497246" cy="130535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Prise en compte des publics fragilisés </a:t>
          </a:r>
        </a:p>
        <a:p>
          <a:pPr marL="0" lvl="0" indent="0" algn="ctr" defTabSz="711200">
            <a:lnSpc>
              <a:spcPct val="90000"/>
            </a:lnSpc>
            <a:spcBef>
              <a:spcPct val="0"/>
            </a:spcBef>
            <a:spcAft>
              <a:spcPct val="35000"/>
            </a:spcAft>
            <a:buNone/>
          </a:pPr>
          <a:r>
            <a:rPr lang="fr-FR" sz="1600" kern="1200" dirty="0"/>
            <a:t>(santé mentale, aînés, handicap, aidants)</a:t>
          </a:r>
        </a:p>
      </dsp:txBody>
      <dsp:txXfrm>
        <a:off x="3098168" y="1284830"/>
        <a:ext cx="2497246" cy="13053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BFC52-C9CF-4D5E-B3D5-8C15107613C8}">
      <dsp:nvSpPr>
        <dsp:cNvPr id="0" name=""/>
        <dsp:cNvSpPr/>
      </dsp:nvSpPr>
      <dsp:spPr>
        <a:xfrm>
          <a:off x="2880692" y="822327"/>
          <a:ext cx="1413560" cy="442336"/>
        </a:xfrm>
        <a:custGeom>
          <a:avLst/>
          <a:gdLst/>
          <a:ahLst/>
          <a:cxnLst/>
          <a:rect l="0" t="0" r="0" b="0"/>
          <a:pathLst>
            <a:path>
              <a:moveTo>
                <a:pt x="0" y="0"/>
              </a:moveTo>
              <a:lnTo>
                <a:pt x="0" y="221168"/>
              </a:lnTo>
              <a:lnTo>
                <a:pt x="1413560" y="221168"/>
              </a:lnTo>
              <a:lnTo>
                <a:pt x="1413560" y="442336"/>
              </a:lnTo>
            </a:path>
          </a:pathLst>
        </a:custGeom>
        <a:noFill/>
        <a:ln w="25400" cap="flat" cmpd="sng"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2C11D-0957-4724-82C9-B39BF96FC8AD}">
      <dsp:nvSpPr>
        <dsp:cNvPr id="0" name=""/>
        <dsp:cNvSpPr/>
      </dsp:nvSpPr>
      <dsp:spPr>
        <a:xfrm>
          <a:off x="1467131" y="822327"/>
          <a:ext cx="1413560" cy="442336"/>
        </a:xfrm>
        <a:custGeom>
          <a:avLst/>
          <a:gdLst/>
          <a:ahLst/>
          <a:cxnLst/>
          <a:rect l="0" t="0" r="0" b="0"/>
          <a:pathLst>
            <a:path>
              <a:moveTo>
                <a:pt x="1413560" y="0"/>
              </a:moveTo>
              <a:lnTo>
                <a:pt x="1413560" y="221168"/>
              </a:lnTo>
              <a:lnTo>
                <a:pt x="0" y="221168"/>
              </a:lnTo>
              <a:lnTo>
                <a:pt x="0" y="442336"/>
              </a:lnTo>
            </a:path>
          </a:pathLst>
        </a:custGeom>
        <a:noFill/>
        <a:ln w="25400" cap="flat" cmpd="sng"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64A8BB-692A-40C9-BEFC-8A1FB40797DF}">
      <dsp:nvSpPr>
        <dsp:cNvPr id="0" name=""/>
        <dsp:cNvSpPr/>
      </dsp:nvSpPr>
      <dsp:spPr>
        <a:xfrm>
          <a:off x="1525203" y="107"/>
          <a:ext cx="2710976" cy="822219"/>
        </a:xfrm>
        <a:prstGeom prst="rect">
          <a:avLst/>
        </a:prstGeom>
        <a:solidFill>
          <a:schemeClr val="accent3">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2 axes relevant d’une approche de sensibilisation et de pédagogie</a:t>
          </a:r>
        </a:p>
      </dsp:txBody>
      <dsp:txXfrm>
        <a:off x="1525203" y="107"/>
        <a:ext cx="2710976" cy="822219"/>
      </dsp:txXfrm>
    </dsp:sp>
    <dsp:sp modelId="{9B18802F-F270-4E68-BB31-976FD2525668}">
      <dsp:nvSpPr>
        <dsp:cNvPr id="0" name=""/>
        <dsp:cNvSpPr/>
      </dsp:nvSpPr>
      <dsp:spPr>
        <a:xfrm>
          <a:off x="274738" y="1264664"/>
          <a:ext cx="2384784" cy="1327515"/>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Santé environnementale</a:t>
          </a:r>
        </a:p>
      </dsp:txBody>
      <dsp:txXfrm>
        <a:off x="274738" y="1264664"/>
        <a:ext cx="2384784" cy="1327515"/>
      </dsp:txXfrm>
    </dsp:sp>
    <dsp:sp modelId="{C13C9D56-4064-4389-8172-1E1B07F19B1F}">
      <dsp:nvSpPr>
        <dsp:cNvPr id="0" name=""/>
        <dsp:cNvSpPr/>
      </dsp:nvSpPr>
      <dsp:spPr>
        <a:xfrm>
          <a:off x="3101860" y="1264664"/>
          <a:ext cx="2384784" cy="1327515"/>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Promotion des comportements favorables  à la santé</a:t>
          </a:r>
        </a:p>
      </dsp:txBody>
      <dsp:txXfrm>
        <a:off x="3101860" y="1264664"/>
        <a:ext cx="2384784" cy="13275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EE7FB-FCBA-4C2F-BB8E-37E78863A4DA}">
      <dsp:nvSpPr>
        <dsp:cNvPr id="0" name=""/>
        <dsp:cNvSpPr/>
      </dsp:nvSpPr>
      <dsp:spPr>
        <a:xfrm>
          <a:off x="13" y="818940"/>
          <a:ext cx="5601930" cy="609326"/>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1/A Gouvernance et pilotage de la démarche</a:t>
          </a:r>
        </a:p>
      </dsp:txBody>
      <dsp:txXfrm>
        <a:off x="13" y="818940"/>
        <a:ext cx="5601930" cy="609326"/>
      </dsp:txXfrm>
    </dsp:sp>
    <dsp:sp modelId="{AF446EBC-DCB8-431F-93C8-3B5E78E7036B}">
      <dsp:nvSpPr>
        <dsp:cNvPr id="0" name=""/>
        <dsp:cNvSpPr/>
      </dsp:nvSpPr>
      <dsp:spPr>
        <a:xfrm>
          <a:off x="6063352" y="830816"/>
          <a:ext cx="5601930" cy="609326"/>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1/B Démocratie sanitaire</a:t>
          </a:r>
        </a:p>
      </dsp:txBody>
      <dsp:txXfrm>
        <a:off x="6063352" y="830816"/>
        <a:ext cx="5601930" cy="609326"/>
      </dsp:txXfrm>
    </dsp:sp>
    <dsp:sp modelId="{EFAEC26C-87E3-42E4-AAFF-EFE1D0CAAF57}">
      <dsp:nvSpPr>
        <dsp:cNvPr id="0" name=""/>
        <dsp:cNvSpPr/>
      </dsp:nvSpPr>
      <dsp:spPr>
        <a:xfrm>
          <a:off x="0" y="1532211"/>
          <a:ext cx="5588724" cy="1922636"/>
        </a:xfrm>
        <a:prstGeom prst="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fr-FR" sz="1500" kern="1200"/>
            <a:t>Constitution et animation :</a:t>
          </a:r>
        </a:p>
        <a:p>
          <a:pPr marL="0" lvl="0" indent="0" algn="l" defTabSz="666750">
            <a:lnSpc>
              <a:spcPct val="90000"/>
            </a:lnSpc>
            <a:spcBef>
              <a:spcPct val="0"/>
            </a:spcBef>
            <a:spcAft>
              <a:spcPct val="35000"/>
            </a:spcAft>
            <a:buNone/>
          </a:pPr>
          <a:endParaRPr lang="fr-FR" sz="800" kern="1200"/>
        </a:p>
        <a:p>
          <a:pPr marL="0" lvl="0" indent="0" algn="l" defTabSz="666750">
            <a:lnSpc>
              <a:spcPct val="90000"/>
            </a:lnSpc>
            <a:spcBef>
              <a:spcPct val="0"/>
            </a:spcBef>
            <a:spcAft>
              <a:spcPct val="35000"/>
            </a:spcAft>
            <a:buNone/>
          </a:pPr>
          <a:r>
            <a:rPr lang="fr-FR" sz="1400" kern="1200"/>
            <a:t>- D’un </a:t>
          </a:r>
          <a:r>
            <a:rPr lang="fr-FR" sz="1500" b="1" kern="1200"/>
            <a:t>Comité de pilotage :</a:t>
          </a:r>
          <a:r>
            <a:rPr lang="fr-FR" sz="1400" kern="1200"/>
            <a:t> signataires et partenaires stratégiques ou experts.</a:t>
          </a:r>
        </a:p>
        <a:p>
          <a:pPr marL="0" lvl="0" indent="0" algn="l" defTabSz="666750">
            <a:lnSpc>
              <a:spcPct val="90000"/>
            </a:lnSpc>
            <a:spcBef>
              <a:spcPct val="0"/>
            </a:spcBef>
            <a:spcAft>
              <a:spcPct val="35000"/>
            </a:spcAft>
            <a:buNone/>
          </a:pPr>
          <a:endParaRPr lang="fr-FR" sz="800" kern="1200"/>
        </a:p>
        <a:p>
          <a:pPr marL="0" lvl="0" indent="0" algn="l" defTabSz="666750">
            <a:lnSpc>
              <a:spcPct val="90000"/>
            </a:lnSpc>
            <a:spcBef>
              <a:spcPct val="0"/>
            </a:spcBef>
            <a:spcAft>
              <a:spcPct val="35000"/>
            </a:spcAft>
            <a:buNone/>
          </a:pPr>
          <a:r>
            <a:rPr lang="fr-FR" sz="1400" kern="1200"/>
            <a:t>- D’un </a:t>
          </a:r>
          <a:r>
            <a:rPr lang="fr-FR" sz="1500" b="1" kern="1200"/>
            <a:t>Comité technique : </a:t>
          </a:r>
          <a:r>
            <a:rPr lang="fr-FR" sz="1400" kern="1200"/>
            <a:t>représentants des signataires.</a:t>
          </a:r>
        </a:p>
        <a:p>
          <a:pPr marL="0" lvl="0" indent="0" algn="l" defTabSz="666750">
            <a:lnSpc>
              <a:spcPct val="90000"/>
            </a:lnSpc>
            <a:spcBef>
              <a:spcPct val="0"/>
            </a:spcBef>
            <a:spcAft>
              <a:spcPct val="35000"/>
            </a:spcAft>
            <a:buNone/>
          </a:pPr>
          <a:endParaRPr lang="fr-FR" sz="600" kern="1200"/>
        </a:p>
        <a:p>
          <a:pPr marL="0" lvl="0" indent="0" algn="l" defTabSz="666750">
            <a:lnSpc>
              <a:spcPct val="90000"/>
            </a:lnSpc>
            <a:spcBef>
              <a:spcPct val="0"/>
            </a:spcBef>
            <a:spcAft>
              <a:spcPct val="35000"/>
            </a:spcAft>
            <a:buNone/>
          </a:pPr>
          <a:r>
            <a:rPr lang="fr-FR" sz="1400" kern="1200"/>
            <a:t>- De groupes de travail et groupes techniques thématiques.</a:t>
          </a:r>
        </a:p>
        <a:p>
          <a:pPr marL="0" lvl="0" indent="0" algn="l" defTabSz="666750">
            <a:lnSpc>
              <a:spcPct val="90000"/>
            </a:lnSpc>
            <a:spcBef>
              <a:spcPct val="0"/>
            </a:spcBef>
            <a:spcAft>
              <a:spcPct val="35000"/>
            </a:spcAft>
            <a:buNone/>
          </a:pPr>
          <a:endParaRPr lang="fr-FR" sz="1600" kern="1200" dirty="0"/>
        </a:p>
        <a:p>
          <a:pPr marL="0" lvl="0" indent="0" algn="l" defTabSz="666750">
            <a:lnSpc>
              <a:spcPct val="90000"/>
            </a:lnSpc>
            <a:spcBef>
              <a:spcPct val="0"/>
            </a:spcBef>
            <a:spcAft>
              <a:spcPct val="35000"/>
            </a:spcAft>
            <a:buNone/>
          </a:pPr>
          <a:endParaRPr lang="fr-FR" sz="1600" kern="1200" dirty="0"/>
        </a:p>
        <a:p>
          <a:pPr marL="0" lvl="0" indent="0" algn="l" defTabSz="666750">
            <a:lnSpc>
              <a:spcPct val="90000"/>
            </a:lnSpc>
            <a:spcBef>
              <a:spcPct val="0"/>
            </a:spcBef>
            <a:spcAft>
              <a:spcPct val="35000"/>
            </a:spcAft>
            <a:buNone/>
          </a:pPr>
          <a:endParaRPr lang="fr-FR" sz="1600" kern="1200" dirty="0"/>
        </a:p>
        <a:p>
          <a:pPr marL="0" lvl="0" indent="0" algn="l" defTabSz="666750">
            <a:lnSpc>
              <a:spcPct val="90000"/>
            </a:lnSpc>
            <a:spcBef>
              <a:spcPct val="0"/>
            </a:spcBef>
            <a:spcAft>
              <a:spcPct val="35000"/>
            </a:spcAft>
            <a:buNone/>
          </a:pPr>
          <a:endParaRPr lang="fr-FR" sz="1600" kern="1200" dirty="0"/>
        </a:p>
      </dsp:txBody>
      <dsp:txXfrm>
        <a:off x="0" y="1532211"/>
        <a:ext cx="5588724" cy="1922636"/>
      </dsp:txXfrm>
    </dsp:sp>
    <dsp:sp modelId="{92A51EB4-2ABA-426D-B9BE-B6770CD21664}">
      <dsp:nvSpPr>
        <dsp:cNvPr id="0" name=""/>
        <dsp:cNvSpPr/>
      </dsp:nvSpPr>
      <dsp:spPr>
        <a:xfrm>
          <a:off x="6076571" y="1913161"/>
          <a:ext cx="5588724" cy="2065006"/>
        </a:xfrm>
        <a:prstGeom prst="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fr-FR" sz="1500" kern="1200" dirty="0"/>
            <a:t>3 objectifs </a:t>
          </a:r>
          <a:r>
            <a:rPr lang="fr-FR" sz="1600" kern="1200" dirty="0"/>
            <a:t>:</a:t>
          </a:r>
        </a:p>
        <a:p>
          <a:pPr marL="0" lvl="0" indent="0" algn="l" defTabSz="666750">
            <a:lnSpc>
              <a:spcPct val="90000"/>
            </a:lnSpc>
            <a:spcBef>
              <a:spcPct val="0"/>
            </a:spcBef>
            <a:spcAft>
              <a:spcPct val="35000"/>
            </a:spcAft>
            <a:buNone/>
          </a:pPr>
          <a:endParaRPr lang="fr-FR" sz="800" kern="1200" dirty="0"/>
        </a:p>
        <a:p>
          <a:pPr marL="0" lvl="0" indent="0" algn="l" defTabSz="666750">
            <a:lnSpc>
              <a:spcPct val="90000"/>
            </a:lnSpc>
            <a:spcBef>
              <a:spcPct val="0"/>
            </a:spcBef>
            <a:spcAft>
              <a:spcPct val="35000"/>
            </a:spcAft>
            <a:buNone/>
          </a:pPr>
          <a:r>
            <a:rPr lang="fr-FR" sz="1400" kern="1200" dirty="0"/>
            <a:t>- Formaliser le recueil des attentes et besoins de la population;</a:t>
          </a:r>
        </a:p>
        <a:p>
          <a:pPr marL="0" lvl="0" indent="0" algn="l" defTabSz="666750">
            <a:lnSpc>
              <a:spcPct val="90000"/>
            </a:lnSpc>
            <a:spcBef>
              <a:spcPct val="0"/>
            </a:spcBef>
            <a:spcAft>
              <a:spcPct val="35000"/>
            </a:spcAft>
            <a:buNone/>
          </a:pPr>
          <a:endParaRPr lang="fr-FR" sz="800" kern="1200" dirty="0"/>
        </a:p>
        <a:p>
          <a:pPr marL="0" lvl="0" indent="0" algn="l" defTabSz="666750">
            <a:lnSpc>
              <a:spcPct val="90000"/>
            </a:lnSpc>
            <a:spcBef>
              <a:spcPct val="0"/>
            </a:spcBef>
            <a:spcAft>
              <a:spcPct val="35000"/>
            </a:spcAft>
            <a:buNone/>
          </a:pPr>
          <a:r>
            <a:rPr lang="fr-FR" sz="1400" kern="1200" dirty="0"/>
            <a:t>- Réfléchir des modes de participation de la population dans l’animation de la démarche; favoriser l’aller-vers et l’appropriation des actions par les habitants;</a:t>
          </a:r>
        </a:p>
        <a:p>
          <a:pPr marL="0" lvl="0" indent="0" algn="l" defTabSz="666750">
            <a:lnSpc>
              <a:spcPct val="90000"/>
            </a:lnSpc>
            <a:spcBef>
              <a:spcPct val="0"/>
            </a:spcBef>
            <a:spcAft>
              <a:spcPct val="35000"/>
            </a:spcAft>
            <a:buNone/>
          </a:pPr>
          <a:endParaRPr lang="fr-FR" sz="800" kern="1200" dirty="0"/>
        </a:p>
        <a:p>
          <a:pPr marL="0" lvl="0" indent="0" algn="l" defTabSz="666750">
            <a:lnSpc>
              <a:spcPct val="90000"/>
            </a:lnSpc>
            <a:spcBef>
              <a:spcPct val="0"/>
            </a:spcBef>
            <a:spcAft>
              <a:spcPct val="35000"/>
            </a:spcAft>
            <a:buNone/>
          </a:pPr>
          <a:r>
            <a:rPr lang="fr-FR" sz="1400" kern="1200" dirty="0"/>
            <a:t>- Promouvoir le droit des usagers.</a:t>
          </a:r>
        </a:p>
      </dsp:txBody>
      <dsp:txXfrm>
        <a:off x="6076571" y="1913161"/>
        <a:ext cx="5588724" cy="20650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945448" cy="497838"/>
          </a:xfrm>
          <a:prstGeom prst="rect">
            <a:avLst/>
          </a:prstGeom>
        </p:spPr>
        <p:txBody>
          <a:bodyPr vert="horz" lIns="91000" tIns="45500" rIns="91000" bIns="45500" rtlCol="0"/>
          <a:lstStyle>
            <a:lvl1pPr algn="l">
              <a:defRPr sz="1200"/>
            </a:lvl1pPr>
          </a:lstStyle>
          <a:p>
            <a:endParaRPr lang="fr-FR"/>
          </a:p>
        </p:txBody>
      </p:sp>
      <p:sp>
        <p:nvSpPr>
          <p:cNvPr id="3" name="Espace réservé de la date 2"/>
          <p:cNvSpPr>
            <a:spLocks noGrp="1"/>
          </p:cNvSpPr>
          <p:nvPr>
            <p:ph type="dt" sz="quarter" idx="1"/>
          </p:nvPr>
        </p:nvSpPr>
        <p:spPr>
          <a:xfrm>
            <a:off x="3850645" y="2"/>
            <a:ext cx="2945448" cy="497838"/>
          </a:xfrm>
          <a:prstGeom prst="rect">
            <a:avLst/>
          </a:prstGeom>
        </p:spPr>
        <p:txBody>
          <a:bodyPr vert="horz" lIns="91000" tIns="45500" rIns="91000" bIns="45500" rtlCol="0"/>
          <a:lstStyle>
            <a:lvl1pPr algn="r">
              <a:defRPr sz="1200"/>
            </a:lvl1pPr>
          </a:lstStyle>
          <a:p>
            <a:fld id="{74C5ABAE-6DB1-441D-9770-CEE8231F146B}" type="datetimeFigureOut">
              <a:rPr lang="fr-FR" smtClean="0"/>
              <a:pPr/>
              <a:t>03/02/2022</a:t>
            </a:fld>
            <a:endParaRPr lang="fr-FR"/>
          </a:p>
        </p:txBody>
      </p:sp>
      <p:sp>
        <p:nvSpPr>
          <p:cNvPr id="4" name="Espace réservé du pied de page 3"/>
          <p:cNvSpPr>
            <a:spLocks noGrp="1"/>
          </p:cNvSpPr>
          <p:nvPr>
            <p:ph type="ftr" sz="quarter" idx="2"/>
          </p:nvPr>
        </p:nvSpPr>
        <p:spPr>
          <a:xfrm>
            <a:off x="0" y="9428802"/>
            <a:ext cx="2945448" cy="497838"/>
          </a:xfrm>
          <a:prstGeom prst="rect">
            <a:avLst/>
          </a:prstGeom>
        </p:spPr>
        <p:txBody>
          <a:bodyPr vert="horz" lIns="91000" tIns="45500" rIns="91000" bIns="4550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645" y="9428802"/>
            <a:ext cx="2945448" cy="497838"/>
          </a:xfrm>
          <a:prstGeom prst="rect">
            <a:avLst/>
          </a:prstGeom>
        </p:spPr>
        <p:txBody>
          <a:bodyPr vert="horz" lIns="91000" tIns="45500" rIns="91000" bIns="45500" rtlCol="0" anchor="b"/>
          <a:lstStyle>
            <a:lvl1pPr algn="r">
              <a:defRPr sz="1200"/>
            </a:lvl1pPr>
          </a:lstStyle>
          <a:p>
            <a:fld id="{B0738CE1-7722-4DDA-A358-E237C0B0B1BE}" type="slidenum">
              <a:rPr lang="fr-FR" smtClean="0"/>
              <a:pPr/>
              <a:t>‹N°›</a:t>
            </a:fld>
            <a:endParaRPr lang="fr-FR"/>
          </a:p>
        </p:txBody>
      </p:sp>
    </p:spTree>
    <p:extLst>
      <p:ext uri="{BB962C8B-B14F-4D97-AF65-F5344CB8AC3E}">
        <p14:creationId xmlns:p14="http://schemas.microsoft.com/office/powerpoint/2010/main" val="40842377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5" y="0"/>
            <a:ext cx="2945659" cy="498055"/>
          </a:xfrm>
          <a:prstGeom prst="rect">
            <a:avLst/>
          </a:prstGeom>
        </p:spPr>
        <p:txBody>
          <a:bodyPr vert="horz" lIns="91000" tIns="45500" rIns="91000" bIns="45500" rtlCol="0"/>
          <a:lstStyle>
            <a:lvl1pPr algn="l">
              <a:defRPr sz="1200"/>
            </a:lvl1pPr>
          </a:lstStyle>
          <a:p>
            <a:endParaRPr lang="fr-FR"/>
          </a:p>
        </p:txBody>
      </p:sp>
      <p:sp>
        <p:nvSpPr>
          <p:cNvPr id="3" name="Espace réservé de la date 2"/>
          <p:cNvSpPr>
            <a:spLocks noGrp="1"/>
          </p:cNvSpPr>
          <p:nvPr>
            <p:ph type="dt" idx="1"/>
          </p:nvPr>
        </p:nvSpPr>
        <p:spPr>
          <a:xfrm>
            <a:off x="3850446" y="0"/>
            <a:ext cx="2945659" cy="498055"/>
          </a:xfrm>
          <a:prstGeom prst="rect">
            <a:avLst/>
          </a:prstGeom>
        </p:spPr>
        <p:txBody>
          <a:bodyPr vert="horz" lIns="91000" tIns="45500" rIns="91000" bIns="45500" rtlCol="0"/>
          <a:lstStyle>
            <a:lvl1pPr algn="r">
              <a:defRPr sz="1200"/>
            </a:lvl1pPr>
          </a:lstStyle>
          <a:p>
            <a:fld id="{3C881977-C186-4A17-96B7-53B2F4D6D123}" type="datetimeFigureOut">
              <a:rPr lang="fr-FR" smtClean="0"/>
              <a:pPr/>
              <a:t>03/02/2022</a:t>
            </a:fld>
            <a:endParaRPr lang="fr-FR"/>
          </a:p>
        </p:txBody>
      </p:sp>
      <p:sp>
        <p:nvSpPr>
          <p:cNvPr id="4" name="Espace réservé de l'image des diapositives 3"/>
          <p:cNvSpPr>
            <a:spLocks noGrp="1" noRot="1" noChangeAspect="1"/>
          </p:cNvSpPr>
          <p:nvPr>
            <p:ph type="sldImg" idx="2"/>
          </p:nvPr>
        </p:nvSpPr>
        <p:spPr>
          <a:xfrm>
            <a:off x="422275" y="1243013"/>
            <a:ext cx="5953125" cy="3349625"/>
          </a:xfrm>
          <a:prstGeom prst="rect">
            <a:avLst/>
          </a:prstGeom>
          <a:noFill/>
          <a:ln w="12700">
            <a:solidFill>
              <a:prstClr val="black"/>
            </a:solidFill>
          </a:ln>
        </p:spPr>
        <p:txBody>
          <a:bodyPr vert="horz" lIns="91000" tIns="45500" rIns="91000" bIns="45500" rtlCol="0" anchor="ctr"/>
          <a:lstStyle/>
          <a:p>
            <a:endParaRPr lang="fr-FR"/>
          </a:p>
        </p:txBody>
      </p:sp>
      <p:sp>
        <p:nvSpPr>
          <p:cNvPr id="5" name="Espace réservé des commentaires 4"/>
          <p:cNvSpPr>
            <a:spLocks noGrp="1"/>
          </p:cNvSpPr>
          <p:nvPr>
            <p:ph type="body" sz="quarter" idx="3"/>
          </p:nvPr>
        </p:nvSpPr>
        <p:spPr>
          <a:xfrm>
            <a:off x="679768" y="4777199"/>
            <a:ext cx="5438140" cy="3908614"/>
          </a:xfrm>
          <a:prstGeom prst="rect">
            <a:avLst/>
          </a:prstGeom>
        </p:spPr>
        <p:txBody>
          <a:bodyPr vert="horz" lIns="91000" tIns="45500" rIns="91000" bIns="4550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5" y="9428585"/>
            <a:ext cx="2945659" cy="498055"/>
          </a:xfrm>
          <a:prstGeom prst="rect">
            <a:avLst/>
          </a:prstGeom>
        </p:spPr>
        <p:txBody>
          <a:bodyPr vert="horz" lIns="91000" tIns="45500" rIns="91000" bIns="4550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6" y="9428585"/>
            <a:ext cx="2945659" cy="498055"/>
          </a:xfrm>
          <a:prstGeom prst="rect">
            <a:avLst/>
          </a:prstGeom>
        </p:spPr>
        <p:txBody>
          <a:bodyPr vert="horz" lIns="91000" tIns="45500" rIns="91000" bIns="45500" rtlCol="0" anchor="b"/>
          <a:lstStyle>
            <a:lvl1pPr algn="r">
              <a:defRPr sz="1200"/>
            </a:lvl1pPr>
          </a:lstStyle>
          <a:p>
            <a:fld id="{07179C06-121B-4F2B-9F30-D92182A0E997}" type="slidenum">
              <a:rPr lang="fr-FR" smtClean="0"/>
              <a:pPr/>
              <a:t>‹N°›</a:t>
            </a:fld>
            <a:endParaRPr lang="fr-FR"/>
          </a:p>
        </p:txBody>
      </p:sp>
    </p:spTree>
    <p:extLst>
      <p:ext uri="{BB962C8B-B14F-4D97-AF65-F5344CB8AC3E}">
        <p14:creationId xmlns:p14="http://schemas.microsoft.com/office/powerpoint/2010/main" val="446292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558B41B-CA58-4121-B898-9FF420131D60}" type="slidenum">
              <a:rPr lang="fr-FR" smtClean="0">
                <a:solidFill>
                  <a:prstClr val="black"/>
                </a:solidFill>
              </a:rPr>
              <a:pPr/>
              <a:t>1</a:t>
            </a:fld>
            <a:endParaRPr lang="fr-FR" dirty="0">
              <a:solidFill>
                <a:prstClr val="black"/>
              </a:solidFill>
            </a:endParaRPr>
          </a:p>
        </p:txBody>
      </p:sp>
    </p:spTree>
    <p:extLst>
      <p:ext uri="{BB962C8B-B14F-4D97-AF65-F5344CB8AC3E}">
        <p14:creationId xmlns:p14="http://schemas.microsoft.com/office/powerpoint/2010/main" val="39212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a:t>
            </a:fld>
            <a:endParaRPr lang="fr-FR" dirty="0"/>
          </a:p>
        </p:txBody>
      </p:sp>
    </p:spTree>
    <p:extLst>
      <p:ext uri="{BB962C8B-B14F-4D97-AF65-F5344CB8AC3E}">
        <p14:creationId xmlns:p14="http://schemas.microsoft.com/office/powerpoint/2010/main" val="2433789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3</a:t>
            </a:fld>
            <a:endParaRPr lang="fr-FR" dirty="0"/>
          </a:p>
        </p:txBody>
      </p:sp>
    </p:spTree>
    <p:extLst>
      <p:ext uri="{BB962C8B-B14F-4D97-AF65-F5344CB8AC3E}">
        <p14:creationId xmlns:p14="http://schemas.microsoft.com/office/powerpoint/2010/main" val="625297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4</a:t>
            </a:fld>
            <a:endParaRPr lang="fr-FR" dirty="0"/>
          </a:p>
        </p:txBody>
      </p:sp>
    </p:spTree>
    <p:extLst>
      <p:ext uri="{BB962C8B-B14F-4D97-AF65-F5344CB8AC3E}">
        <p14:creationId xmlns:p14="http://schemas.microsoft.com/office/powerpoint/2010/main" val="116744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5</a:t>
            </a:fld>
            <a:endParaRPr lang="fr-FR" dirty="0"/>
          </a:p>
        </p:txBody>
      </p:sp>
    </p:spTree>
    <p:extLst>
      <p:ext uri="{BB962C8B-B14F-4D97-AF65-F5344CB8AC3E}">
        <p14:creationId xmlns:p14="http://schemas.microsoft.com/office/powerpoint/2010/main" val="3553222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6</a:t>
            </a:fld>
            <a:endParaRPr lang="fr-FR" dirty="0"/>
          </a:p>
        </p:txBody>
      </p:sp>
    </p:spTree>
    <p:extLst>
      <p:ext uri="{BB962C8B-B14F-4D97-AF65-F5344CB8AC3E}">
        <p14:creationId xmlns:p14="http://schemas.microsoft.com/office/powerpoint/2010/main" val="220276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7</a:t>
            </a:fld>
            <a:endParaRPr lang="fr-FR" dirty="0"/>
          </a:p>
        </p:txBody>
      </p:sp>
    </p:spTree>
    <p:extLst>
      <p:ext uri="{BB962C8B-B14F-4D97-AF65-F5344CB8AC3E}">
        <p14:creationId xmlns:p14="http://schemas.microsoft.com/office/powerpoint/2010/main" val="1790726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8</a:t>
            </a:fld>
            <a:endParaRPr lang="fr-FR" dirty="0"/>
          </a:p>
        </p:txBody>
      </p:sp>
    </p:spTree>
    <p:extLst>
      <p:ext uri="{BB962C8B-B14F-4D97-AF65-F5344CB8AC3E}">
        <p14:creationId xmlns:p14="http://schemas.microsoft.com/office/powerpoint/2010/main" val="780973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9</a:t>
            </a:fld>
            <a:endParaRPr lang="fr-FR" dirty="0"/>
          </a:p>
        </p:txBody>
      </p:sp>
    </p:spTree>
    <p:extLst>
      <p:ext uri="{BB962C8B-B14F-4D97-AF65-F5344CB8AC3E}">
        <p14:creationId xmlns:p14="http://schemas.microsoft.com/office/powerpoint/2010/main" val="3381111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10</a:t>
            </a:fld>
            <a:endParaRPr lang="fr-FR" dirty="0"/>
          </a:p>
        </p:txBody>
      </p:sp>
    </p:spTree>
    <p:extLst>
      <p:ext uri="{BB962C8B-B14F-4D97-AF65-F5344CB8AC3E}">
        <p14:creationId xmlns:p14="http://schemas.microsoft.com/office/powerpoint/2010/main" val="3567514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11</a:t>
            </a:fld>
            <a:endParaRPr lang="fr-FR" dirty="0"/>
          </a:p>
        </p:txBody>
      </p:sp>
    </p:spTree>
    <p:extLst>
      <p:ext uri="{BB962C8B-B14F-4D97-AF65-F5344CB8AC3E}">
        <p14:creationId xmlns:p14="http://schemas.microsoft.com/office/powerpoint/2010/main" val="3483218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8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12</a:t>
            </a:fld>
            <a:endParaRPr lang="fr-FR" dirty="0"/>
          </a:p>
        </p:txBody>
      </p:sp>
    </p:spTree>
    <p:extLst>
      <p:ext uri="{BB962C8B-B14F-4D97-AF65-F5344CB8AC3E}">
        <p14:creationId xmlns:p14="http://schemas.microsoft.com/office/powerpoint/2010/main" val="1368677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13</a:t>
            </a:fld>
            <a:endParaRPr lang="fr-FR" dirty="0"/>
          </a:p>
        </p:txBody>
      </p:sp>
    </p:spTree>
    <p:extLst>
      <p:ext uri="{BB962C8B-B14F-4D97-AF65-F5344CB8AC3E}">
        <p14:creationId xmlns:p14="http://schemas.microsoft.com/office/powerpoint/2010/main" val="2251418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14</a:t>
            </a:fld>
            <a:endParaRPr lang="fr-FR" dirty="0"/>
          </a:p>
        </p:txBody>
      </p:sp>
    </p:spTree>
    <p:extLst>
      <p:ext uri="{BB962C8B-B14F-4D97-AF65-F5344CB8AC3E}">
        <p14:creationId xmlns:p14="http://schemas.microsoft.com/office/powerpoint/2010/main" val="2541408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15</a:t>
            </a:fld>
            <a:endParaRPr lang="fr-FR" dirty="0"/>
          </a:p>
        </p:txBody>
      </p:sp>
    </p:spTree>
    <p:extLst>
      <p:ext uri="{BB962C8B-B14F-4D97-AF65-F5344CB8AC3E}">
        <p14:creationId xmlns:p14="http://schemas.microsoft.com/office/powerpoint/2010/main" val="2552971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16</a:t>
            </a:fld>
            <a:endParaRPr lang="fr-FR" dirty="0"/>
          </a:p>
        </p:txBody>
      </p:sp>
    </p:spTree>
    <p:extLst>
      <p:ext uri="{BB962C8B-B14F-4D97-AF65-F5344CB8AC3E}">
        <p14:creationId xmlns:p14="http://schemas.microsoft.com/office/powerpoint/2010/main" val="854551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17</a:t>
            </a:fld>
            <a:endParaRPr lang="fr-FR" dirty="0"/>
          </a:p>
        </p:txBody>
      </p:sp>
    </p:spTree>
    <p:extLst>
      <p:ext uri="{BB962C8B-B14F-4D97-AF65-F5344CB8AC3E}">
        <p14:creationId xmlns:p14="http://schemas.microsoft.com/office/powerpoint/2010/main" val="4077077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18</a:t>
            </a:fld>
            <a:endParaRPr lang="fr-FR" dirty="0"/>
          </a:p>
        </p:txBody>
      </p:sp>
    </p:spTree>
    <p:extLst>
      <p:ext uri="{BB962C8B-B14F-4D97-AF65-F5344CB8AC3E}">
        <p14:creationId xmlns:p14="http://schemas.microsoft.com/office/powerpoint/2010/main" val="457873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19</a:t>
            </a:fld>
            <a:endParaRPr lang="fr-FR" dirty="0"/>
          </a:p>
        </p:txBody>
      </p:sp>
    </p:spTree>
    <p:extLst>
      <p:ext uri="{BB962C8B-B14F-4D97-AF65-F5344CB8AC3E}">
        <p14:creationId xmlns:p14="http://schemas.microsoft.com/office/powerpoint/2010/main" val="2297907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20</a:t>
            </a:fld>
            <a:endParaRPr lang="fr-FR" dirty="0"/>
          </a:p>
        </p:txBody>
      </p:sp>
    </p:spTree>
    <p:extLst>
      <p:ext uri="{BB962C8B-B14F-4D97-AF65-F5344CB8AC3E}">
        <p14:creationId xmlns:p14="http://schemas.microsoft.com/office/powerpoint/2010/main" val="3014795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21</a:t>
            </a:fld>
            <a:endParaRPr lang="fr-FR" dirty="0"/>
          </a:p>
        </p:txBody>
      </p:sp>
    </p:spTree>
    <p:extLst>
      <p:ext uri="{BB962C8B-B14F-4D97-AF65-F5344CB8AC3E}">
        <p14:creationId xmlns:p14="http://schemas.microsoft.com/office/powerpoint/2010/main" val="997681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22</a:t>
            </a:fld>
            <a:endParaRPr lang="fr-FR" dirty="0"/>
          </a:p>
        </p:txBody>
      </p:sp>
    </p:spTree>
    <p:extLst>
      <p:ext uri="{BB962C8B-B14F-4D97-AF65-F5344CB8AC3E}">
        <p14:creationId xmlns:p14="http://schemas.microsoft.com/office/powerpoint/2010/main" val="1585134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23</a:t>
            </a:fld>
            <a:endParaRPr lang="fr-FR" dirty="0"/>
          </a:p>
        </p:txBody>
      </p:sp>
    </p:spTree>
    <p:extLst>
      <p:ext uri="{BB962C8B-B14F-4D97-AF65-F5344CB8AC3E}">
        <p14:creationId xmlns:p14="http://schemas.microsoft.com/office/powerpoint/2010/main" val="2696086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24</a:t>
            </a:fld>
            <a:endParaRPr lang="fr-FR" dirty="0"/>
          </a:p>
        </p:txBody>
      </p:sp>
    </p:spTree>
    <p:extLst>
      <p:ext uri="{BB962C8B-B14F-4D97-AF65-F5344CB8AC3E}">
        <p14:creationId xmlns:p14="http://schemas.microsoft.com/office/powerpoint/2010/main" val="17027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 </a:t>
            </a: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25</a:t>
            </a:fld>
            <a:endParaRPr lang="fr-FR" dirty="0"/>
          </a:p>
        </p:txBody>
      </p:sp>
    </p:spTree>
    <p:extLst>
      <p:ext uri="{BB962C8B-B14F-4D97-AF65-F5344CB8AC3E}">
        <p14:creationId xmlns:p14="http://schemas.microsoft.com/office/powerpoint/2010/main" val="2523457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26</a:t>
            </a:fld>
            <a:endParaRPr lang="fr-FR" dirty="0"/>
          </a:p>
        </p:txBody>
      </p:sp>
    </p:spTree>
    <p:extLst>
      <p:ext uri="{BB962C8B-B14F-4D97-AF65-F5344CB8AC3E}">
        <p14:creationId xmlns:p14="http://schemas.microsoft.com/office/powerpoint/2010/main" val="3730942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 </a:t>
            </a: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27</a:t>
            </a:fld>
            <a:endParaRPr lang="fr-FR" dirty="0"/>
          </a:p>
        </p:txBody>
      </p:sp>
    </p:spTree>
    <p:extLst>
      <p:ext uri="{BB962C8B-B14F-4D97-AF65-F5344CB8AC3E}">
        <p14:creationId xmlns:p14="http://schemas.microsoft.com/office/powerpoint/2010/main" val="3051785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 </a:t>
            </a: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28</a:t>
            </a:fld>
            <a:endParaRPr lang="fr-FR" dirty="0"/>
          </a:p>
        </p:txBody>
      </p:sp>
    </p:spTree>
    <p:extLst>
      <p:ext uri="{BB962C8B-B14F-4D97-AF65-F5344CB8AC3E}">
        <p14:creationId xmlns:p14="http://schemas.microsoft.com/office/powerpoint/2010/main" val="640168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29</a:t>
            </a:fld>
            <a:endParaRPr lang="fr-FR" dirty="0"/>
          </a:p>
        </p:txBody>
      </p:sp>
    </p:spTree>
    <p:extLst>
      <p:ext uri="{BB962C8B-B14F-4D97-AF65-F5344CB8AC3E}">
        <p14:creationId xmlns:p14="http://schemas.microsoft.com/office/powerpoint/2010/main" val="532719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30</a:t>
            </a:fld>
            <a:endParaRPr lang="fr-FR" dirty="0"/>
          </a:p>
        </p:txBody>
      </p:sp>
    </p:spTree>
    <p:extLst>
      <p:ext uri="{BB962C8B-B14F-4D97-AF65-F5344CB8AC3E}">
        <p14:creationId xmlns:p14="http://schemas.microsoft.com/office/powerpoint/2010/main" val="4134288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49A2F932-89A0-4B6E-8DE8-7CB5AE30BF1A}" type="slidenum">
              <a:rPr lang="fr-FR" smtClean="0"/>
              <a:pPr>
                <a:defRPr/>
              </a:pPr>
              <a:t>31</a:t>
            </a:fld>
            <a:endParaRPr lang="fr-FR"/>
          </a:p>
        </p:txBody>
      </p:sp>
    </p:spTree>
    <p:extLst>
      <p:ext uri="{BB962C8B-B14F-4D97-AF65-F5344CB8AC3E}">
        <p14:creationId xmlns:p14="http://schemas.microsoft.com/office/powerpoint/2010/main" val="106090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Image 5" descr="couv-ppt3.jpg"/>
          <p:cNvPicPr>
            <a:picLocks noChangeAspect="1"/>
          </p:cNvPicPr>
          <p:nvPr userDrawn="1"/>
        </p:nvPicPr>
        <p:blipFill>
          <a:blip r:embed="rId2" cstate="print"/>
          <a:srcRect/>
          <a:stretch>
            <a:fillRect/>
          </a:stretch>
        </p:blipFill>
        <p:spPr bwMode="auto">
          <a:xfrm>
            <a:off x="0" y="0"/>
            <a:ext cx="12192000" cy="6858000"/>
          </a:xfrm>
          <a:prstGeom prst="rect">
            <a:avLst/>
          </a:prstGeom>
          <a:noFill/>
          <a:ln w="9525">
            <a:noFill/>
            <a:miter lim="800000"/>
            <a:headEnd/>
            <a:tailEnd/>
          </a:ln>
        </p:spPr>
      </p:pic>
      <p:sp>
        <p:nvSpPr>
          <p:cNvPr id="2" name="Titre 1"/>
          <p:cNvSpPr>
            <a:spLocks noGrp="1"/>
          </p:cNvSpPr>
          <p:nvPr>
            <p:ph type="ctrTitle"/>
          </p:nvPr>
        </p:nvSpPr>
        <p:spPr>
          <a:xfrm>
            <a:off x="3454400" y="1143000"/>
            <a:ext cx="7757248" cy="1066800"/>
          </a:xfrm>
          <a:noFill/>
        </p:spPr>
        <p:txBody>
          <a:bodyPr>
            <a:normAutofit/>
          </a:bodyPr>
          <a:lstStyle>
            <a:lvl1pPr>
              <a:defRPr sz="2800">
                <a:solidFill>
                  <a:schemeClr val="bg1"/>
                </a:solidFill>
                <a:latin typeface="Arial"/>
                <a:cs typeface="Arial"/>
              </a:defRPr>
            </a:lvl1pPr>
          </a:lstStyle>
          <a:p>
            <a:r>
              <a:rPr lang="fr-FR" dirty="0"/>
              <a:t>Cliquez et modifiez le titre</a:t>
            </a:r>
          </a:p>
        </p:txBody>
      </p:sp>
      <p:sp>
        <p:nvSpPr>
          <p:cNvPr id="3" name="Sous-titre 2"/>
          <p:cNvSpPr>
            <a:spLocks noGrp="1"/>
          </p:cNvSpPr>
          <p:nvPr>
            <p:ph type="subTitle" idx="1"/>
          </p:nvPr>
        </p:nvSpPr>
        <p:spPr>
          <a:xfrm>
            <a:off x="3454400" y="2286000"/>
            <a:ext cx="7757249" cy="1524000"/>
          </a:xfrm>
          <a:noFill/>
        </p:spPr>
        <p:txBody>
          <a:bodyPr anchor="ctr">
            <a:normAutofit/>
          </a:bodyPr>
          <a:lstStyle>
            <a:lvl1pPr marL="0" indent="0" algn="l">
              <a:buNone/>
              <a:defRPr sz="240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des sous-titres du masque</a:t>
            </a:r>
          </a:p>
        </p:txBody>
      </p:sp>
      <p:sp>
        <p:nvSpPr>
          <p:cNvPr id="5"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C62B89F3-33CC-411D-8151-679F272A5BDF}"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6"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7"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268CB6A6-E850-43CF-89F9-C56139520B05}"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FEBDFDAE-63FD-40A7-9DAE-612CB6E61592}"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6" name="Espace réservé du numéro de diapositive 5"/>
          <p:cNvSpPr>
            <a:spLocks noGrp="1"/>
          </p:cNvSpPr>
          <p:nvPr>
            <p:ph type="sldNum" sz="quarter" idx="12"/>
          </p:nvPr>
        </p:nvSpPr>
        <p:spPr>
          <a:xfrm>
            <a:off x="9744405" y="6381329"/>
            <a:ext cx="960107"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9DBB6C62-7ADD-441C-9577-93A8B457D3C9}"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B7CDFDC9-DB6C-4294-AF34-996BF5DE82E3}"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CD569B79-1C2F-4B13-A8D4-3CAD4E929F70}"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905E1798-0071-497F-999A-509227CFDD73}"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B7DA39FB-902E-4A30-B7F6-D2D450946C5D}"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BC20C4F5-E5D7-477B-B4DA-9849FE8520A4}"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8" name="Espace réservé du pied de page 7"/>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9" name="Espace réservé du numéro de diapositive 8"/>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DCE0971F-0F14-4893-92BF-CB2575CA3602}"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FD09BE91-A0AC-4C40-AACD-6652BB2E90E6}"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4" name="Espace réservé du pied de page 3"/>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5" name="Espace réservé du numéro de diapositive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D085C3A7-5BC6-432A-A93C-73BEAD9DDD79}"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1C7154E8-B50D-4A3C-BB65-891CB9C23977}"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3" name="Espace réservé du pied de page 2"/>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4" name="Espace réservé du numéro de diapositive 3"/>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dirty="0">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78728BB0-B8B4-4B6B-926E-14853201EDDD}"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4B804B34-FFC4-419E-8427-82006619E6F0}"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156E2E6E-6E7E-421E-8ADC-3C9CED6EF5DC}"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0BD89F98-1582-4008-AE6F-418D9B403F88}"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DFC998F9-7253-40FE-BD0B-2D8822C86B38}"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dirty="0">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530935D6-F917-40C6-B9C4-E62A0F76A35C}" type="datetime1">
              <a:rPr lang="fr-FR" smtClean="0">
                <a:solidFill>
                  <a:prstClr val="black"/>
                </a:solidFill>
              </a:rPr>
              <a:pPr defTabSz="457200" fontAlgn="base">
                <a:spcBef>
                  <a:spcPct val="0"/>
                </a:spcBef>
                <a:spcAft>
                  <a:spcPct val="0"/>
                </a:spcAft>
                <a:def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endParaRPr lang="fr-FR">
              <a:solidFill>
                <a:prstClr val="black"/>
              </a:solidFill>
            </a:endParaRP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pPr defTabSz="457200" fontAlgn="base">
              <a:spcBef>
                <a:spcPct val="0"/>
              </a:spcBef>
              <a:spcAft>
                <a:spcPct val="0"/>
              </a:spcAft>
              <a:defRPr/>
            </a:pPr>
            <a:fld id="{8EC5E2D8-80A9-47CA-B4DE-D981FDF395AE}" type="slidenum">
              <a:rPr lang="fr-FR" smtClean="0">
                <a:solidFill>
                  <a:prstClr val="black"/>
                </a:solidFill>
              </a:rPr>
              <a:pPr defTabSz="457200" fontAlgn="base">
                <a:spcBef>
                  <a:spcPct val="0"/>
                </a:spcBef>
                <a:spcAft>
                  <a:spcPct val="0"/>
                </a:spcAft>
                <a:defRPr/>
              </a:pPr>
              <a:t>‹N°›</a:t>
            </a:fld>
            <a:endParaRPr lang="fr-FR">
              <a:solidFill>
                <a:prstClr val="black"/>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Image 5" descr="couv-ppt2.jpg"/>
          <p:cNvPicPr>
            <a:picLocks noChangeAspect="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sp>
        <p:nvSpPr>
          <p:cNvPr id="2" name="Titre 1"/>
          <p:cNvSpPr>
            <a:spLocks noGrp="1"/>
          </p:cNvSpPr>
          <p:nvPr>
            <p:ph type="ctrTitle"/>
          </p:nvPr>
        </p:nvSpPr>
        <p:spPr>
          <a:xfrm>
            <a:off x="0" y="2057400"/>
            <a:ext cx="5791200" cy="1447800"/>
          </a:xfrm>
          <a:noFill/>
        </p:spPr>
        <p:txBody>
          <a:bodyPr>
            <a:normAutofit/>
          </a:bodyPr>
          <a:lstStyle>
            <a:lvl1pPr>
              <a:defRPr sz="2800">
                <a:solidFill>
                  <a:schemeClr val="bg1"/>
                </a:solidFill>
                <a:latin typeface="Arial"/>
                <a:cs typeface="Arial"/>
              </a:defRPr>
            </a:lvl1pPr>
          </a:lstStyle>
          <a:p>
            <a:r>
              <a:rPr lang="fr-FR"/>
              <a:t>Cliquez pour modifier le style du titre</a:t>
            </a:r>
            <a:endParaRPr lang="fr-FR" dirty="0"/>
          </a:p>
        </p:txBody>
      </p:sp>
      <p:sp>
        <p:nvSpPr>
          <p:cNvPr id="3" name="Sous-titre 2"/>
          <p:cNvSpPr>
            <a:spLocks noGrp="1"/>
          </p:cNvSpPr>
          <p:nvPr>
            <p:ph type="subTitle" idx="1"/>
          </p:nvPr>
        </p:nvSpPr>
        <p:spPr>
          <a:xfrm>
            <a:off x="0" y="3505200"/>
            <a:ext cx="6908800" cy="1219200"/>
          </a:xfrm>
          <a:noFill/>
        </p:spPr>
        <p:txBody>
          <a:bodyPr anchor="ctr">
            <a:normAutofit/>
          </a:bodyPr>
          <a:lstStyle>
            <a:lvl1pPr marL="0" indent="0" algn="l">
              <a:buNone/>
              <a:defRPr sz="240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FR" dirty="0"/>
          </a:p>
        </p:txBody>
      </p:sp>
      <p:sp>
        <p:nvSpPr>
          <p:cNvPr id="5"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873E77BC-0B57-4570-8888-D3333C7D1301}" type="datetime1">
              <a:rPr lang="fr-FR">
                <a:solidFill>
                  <a:prstClr val="black"/>
                </a:solidFill>
              </a:rPr>
              <a:pPr/>
              <a:t>03/02/2022</a:t>
            </a:fld>
            <a:endParaRPr lang="fr-FR">
              <a:solidFill>
                <a:prstClr val="black"/>
              </a:solidFill>
            </a:endParaRPr>
          </a:p>
        </p:txBody>
      </p:sp>
      <p:sp>
        <p:nvSpPr>
          <p:cNvPr id="6"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Tree>
    <p:extLst>
      <p:ext uri="{BB962C8B-B14F-4D97-AF65-F5344CB8AC3E}">
        <p14:creationId xmlns:p14="http://schemas.microsoft.com/office/powerpoint/2010/main" val="27187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tête de section2">
    <p:spTree>
      <p:nvGrpSpPr>
        <p:cNvPr id="1" name=""/>
        <p:cNvGrpSpPr/>
        <p:nvPr/>
      </p:nvGrpSpPr>
      <p:grpSpPr>
        <a:xfrm>
          <a:off x="0" y="0"/>
          <a:ext cx="0" cy="0"/>
          <a:chOff x="0" y="0"/>
          <a:chExt cx="0" cy="0"/>
        </a:xfrm>
      </p:grpSpPr>
      <p:pic>
        <p:nvPicPr>
          <p:cNvPr id="4" name="Image 5" descr="couv-ppt3.jpg"/>
          <p:cNvPicPr>
            <a:picLocks noChangeAspect="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sp>
        <p:nvSpPr>
          <p:cNvPr id="2" name="Titre 1"/>
          <p:cNvSpPr>
            <a:spLocks noGrp="1"/>
          </p:cNvSpPr>
          <p:nvPr>
            <p:ph type="ctrTitle"/>
          </p:nvPr>
        </p:nvSpPr>
        <p:spPr>
          <a:xfrm>
            <a:off x="3454400" y="1143000"/>
            <a:ext cx="7757248" cy="1066800"/>
          </a:xfrm>
          <a:noFill/>
        </p:spPr>
        <p:txBody>
          <a:bodyPr>
            <a:normAutofit/>
          </a:bodyPr>
          <a:lstStyle>
            <a:lvl1pPr>
              <a:defRPr sz="2800">
                <a:solidFill>
                  <a:schemeClr val="bg1"/>
                </a:solidFill>
                <a:latin typeface="Arial"/>
                <a:cs typeface="Arial"/>
              </a:defRPr>
            </a:lvl1pPr>
          </a:lstStyle>
          <a:p>
            <a:r>
              <a:rPr lang="fr-FR"/>
              <a:t>Cliquez pour modifier le style du titre</a:t>
            </a:r>
            <a:endParaRPr lang="fr-FR" dirty="0"/>
          </a:p>
        </p:txBody>
      </p:sp>
      <p:sp>
        <p:nvSpPr>
          <p:cNvPr id="3" name="Sous-titre 2"/>
          <p:cNvSpPr>
            <a:spLocks noGrp="1"/>
          </p:cNvSpPr>
          <p:nvPr>
            <p:ph type="subTitle" idx="1"/>
          </p:nvPr>
        </p:nvSpPr>
        <p:spPr>
          <a:xfrm>
            <a:off x="3454400" y="2286000"/>
            <a:ext cx="7757249" cy="1524000"/>
          </a:xfrm>
          <a:noFill/>
        </p:spPr>
        <p:txBody>
          <a:bodyPr anchor="ctr">
            <a:normAutofit/>
          </a:bodyPr>
          <a:lstStyle>
            <a:lvl1pPr marL="0" indent="0" algn="l">
              <a:buNone/>
              <a:defRPr sz="240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FR" dirty="0"/>
          </a:p>
        </p:txBody>
      </p:sp>
      <p:sp>
        <p:nvSpPr>
          <p:cNvPr id="5"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07021773-D3DD-4028-937E-5646803E05D2}" type="datetime1">
              <a:rPr lang="fr-FR">
                <a:solidFill>
                  <a:prstClr val="black"/>
                </a:solidFill>
              </a:rPr>
              <a:pPr/>
              <a:t>03/02/2022</a:t>
            </a:fld>
            <a:endParaRPr lang="fr-FR">
              <a:solidFill>
                <a:prstClr val="black"/>
              </a:solidFill>
            </a:endParaRPr>
          </a:p>
        </p:txBody>
      </p:sp>
      <p:sp>
        <p:nvSpPr>
          <p:cNvPr id="6"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7"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700888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8" name="Espace réservé du contenu 7"/>
          <p:cNvSpPr>
            <a:spLocks noGrp="1"/>
          </p:cNvSpPr>
          <p:nvPr>
            <p:ph sz="quarter" idx="10"/>
          </p:nvPr>
        </p:nvSpPr>
        <p:spPr>
          <a:xfrm>
            <a:off x="719667" y="549276"/>
            <a:ext cx="4512733" cy="792163"/>
          </a:xfrm>
          <a:solidFill>
            <a:schemeClr val="bg1"/>
          </a:solidFill>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375579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815413" y="2492896"/>
            <a:ext cx="10972800" cy="990600"/>
          </a:xfrm>
        </p:spPr>
        <p:txBody>
          <a:bodyPr/>
          <a:lstStyle/>
          <a:p>
            <a:r>
              <a:rPr lang="fr-FR"/>
              <a:t>Cliquez pour modifier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4E51DE9A-D8CF-432F-B600-AB10E4624B52}" type="datetime1">
              <a:rPr lang="fr-FR">
                <a:solidFill>
                  <a:prstClr val="black"/>
                </a:solidFill>
              </a: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
        <p:nvSpPr>
          <p:cNvPr id="9" name="Espace réservé du contenu 8"/>
          <p:cNvSpPr>
            <a:spLocks noGrp="1"/>
          </p:cNvSpPr>
          <p:nvPr>
            <p:ph sz="quarter" idx="13"/>
          </p:nvPr>
        </p:nvSpPr>
        <p:spPr>
          <a:xfrm>
            <a:off x="624417" y="476251"/>
            <a:ext cx="3934883" cy="936625"/>
          </a:xfrm>
          <a:solidFill>
            <a:schemeClr val="bg1"/>
          </a:solidFill>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372719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FA94A965-A436-483E-85B8-F5080D715E23}" type="datetime1">
              <a:rPr lang="fr-FR">
                <a:solidFill>
                  <a:prstClr val="black"/>
                </a:solidFill>
              </a:rPr>
              <a:pPr/>
              <a:t>03/02/2022</a:t>
            </a:fld>
            <a:endParaRPr lang="fr-FR">
              <a:solidFill>
                <a:prstClr val="black"/>
              </a:solidFill>
            </a:endParaRPr>
          </a:p>
        </p:txBody>
      </p:sp>
      <p:sp>
        <p:nvSpPr>
          <p:cNvPr id="8" name="Espace réservé du pied de page 7"/>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9" name="Espace réservé du numéro de diapositive 8"/>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361272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89FB5E83-D7DD-491B-A9D9-2D8AEDCE9A0B}" type="datetime1">
              <a:rPr lang="fr-FR">
                <a:solidFill>
                  <a:prstClr val="black"/>
                </a:solidFill>
              </a:rPr>
              <a:pPr/>
              <a:t>03/02/2022</a:t>
            </a:fld>
            <a:endParaRPr lang="fr-FR">
              <a:solidFill>
                <a:prstClr val="black"/>
              </a:solidFill>
            </a:endParaRPr>
          </a:p>
        </p:txBody>
      </p:sp>
      <p:sp>
        <p:nvSpPr>
          <p:cNvPr id="4" name="Espace réservé du pied de page 3"/>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Tree>
    <p:extLst>
      <p:ext uri="{BB962C8B-B14F-4D97-AF65-F5344CB8AC3E}">
        <p14:creationId xmlns:p14="http://schemas.microsoft.com/office/powerpoint/2010/main" val="4122346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9E2F6F1F-0E8A-468E-9277-B71F22DA0895}" type="datetime1">
              <a:rPr lang="fr-FR">
                <a:solidFill>
                  <a:prstClr val="black"/>
                </a:solidFill>
              </a:rPr>
              <a:pPr/>
              <a:t>03/02/2022</a:t>
            </a:fld>
            <a:endParaRPr lang="fr-FR">
              <a:solidFill>
                <a:prstClr val="black"/>
              </a:solidFill>
            </a:endParaRPr>
          </a:p>
        </p:txBody>
      </p:sp>
      <p:sp>
        <p:nvSpPr>
          <p:cNvPr id="3" name="Espace réservé du pied de page 2"/>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4" name="Espace réservé du numéro de diapositive 3"/>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72019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4CBBBFC5-56F8-4C47-9241-51B2D65F4838}" type="datetime1">
              <a:rPr lang="fr-FR">
                <a:solidFill>
                  <a:prstClr val="black"/>
                </a:solidFill>
              </a: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3993507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A79CBAC9-32A4-402D-8AAE-ABCEB2CAB21E}" type="datetime1">
              <a:rPr lang="fr-FR">
                <a:solidFill>
                  <a:prstClr val="black"/>
                </a:solidFill>
              </a:rPr>
              <a:pPr/>
              <a:t>03/02/2022</a:t>
            </a:fld>
            <a:endParaRPr lang="fr-FR">
              <a:solidFill>
                <a:prstClr val="black"/>
              </a:solidFill>
            </a:endParaRP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567227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F192F11F-D2AF-43C9-8157-8EEF08B5EBE8}" type="datetime1">
              <a:rPr lang="fr-FR">
                <a:solidFill>
                  <a:prstClr val="black"/>
                </a:solidFill>
              </a: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57417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5A387FF2-5BAE-4874-B61E-86E33C1B352C}" type="datetime1">
              <a:rPr lang="fr-FR">
                <a:solidFill>
                  <a:prstClr val="black"/>
                </a:solidFill>
              </a:rPr>
              <a:pPr/>
              <a:t>03/02/2022</a:t>
            </a:fld>
            <a:endParaRPr lang="fr-FR">
              <a:solidFill>
                <a:prstClr val="black"/>
              </a:solidFill>
            </a:endParaRP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fr-FR">
              <a:solidFill>
                <a:prstClr val="black"/>
              </a:solidFill>
            </a:endParaRP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charset="0"/>
              </a:defRPr>
            </a:lvl1pPr>
          </a:lstStyle>
          <a:p>
            <a:fld id="{6488A97B-1A4D-474C-A161-9ADCB7A6612C}" type="slidenum">
              <a:rPr lang="fr-F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000676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fr-FR"/>
              <a:t>Cliquez pour modifier le style du titre</a:t>
            </a:r>
            <a:endParaRPr lang="en-US"/>
          </a:p>
        </p:txBody>
      </p:sp>
      <p:sp>
        <p:nvSpPr>
          <p:cNvPr id="3" name="Espace réservé du texte 2"/>
          <p:cNvSpPr>
            <a:spLocks noGrp="1"/>
          </p:cNvSpPr>
          <p:nvPr>
            <p:ph type="body" idx="1"/>
          </p:nvPr>
        </p:nvSpPr>
        <p:spPr>
          <a:xfrm>
            <a:off x="963084" y="3367088"/>
            <a:ext cx="103632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Cliquez pour modifier les styles du texte du masque</a:t>
            </a:r>
          </a:p>
        </p:txBody>
      </p:sp>
      <p:sp>
        <p:nvSpPr>
          <p:cNvPr id="4" name="Espace réservé de la date 13"/>
          <p:cNvSpPr>
            <a:spLocks noGrp="1"/>
          </p:cNvSpPr>
          <p:nvPr>
            <p:ph type="dt" sz="half" idx="10"/>
          </p:nvPr>
        </p:nvSpPr>
        <p:spPr>
          <a:xfrm>
            <a:off x="8782051" y="612775"/>
            <a:ext cx="1276349" cy="457200"/>
          </a:xfrm>
          <a:prstGeom prst="rect">
            <a:avLst/>
          </a:prstGeom>
        </p:spPr>
        <p:txBody>
          <a:bodyPr/>
          <a:lstStyle>
            <a:lvl1pPr>
              <a:defRPr/>
            </a:lvl1pPr>
          </a:lstStyle>
          <a:p>
            <a:fld id="{009D5F43-E3A0-4E5A-9119-AAEB13E65127}" type="datetime1">
              <a:rPr lang="fr-FR" smtClean="0">
                <a:solidFill>
                  <a:prstClr val="black"/>
                </a:solidFill>
              </a:rPr>
              <a:pPr/>
              <a:t>03/02/2022</a:t>
            </a:fld>
            <a:endParaRPr lang="fr-FR">
              <a:solidFill>
                <a:prstClr val="black"/>
              </a:solidFill>
            </a:endParaRPr>
          </a:p>
        </p:txBody>
      </p:sp>
      <p:sp>
        <p:nvSpPr>
          <p:cNvPr id="5" name="Espace réservé du pied de page 2"/>
          <p:cNvSpPr>
            <a:spLocks noGrp="1"/>
          </p:cNvSpPr>
          <p:nvPr>
            <p:ph type="ftr" sz="quarter" idx="11"/>
          </p:nvPr>
        </p:nvSpPr>
        <p:spPr>
          <a:xfrm>
            <a:off x="7010401" y="612775"/>
            <a:ext cx="1767417" cy="457200"/>
          </a:xfrm>
          <a:prstGeom prst="rect">
            <a:avLst/>
          </a:prstGeom>
        </p:spPr>
        <p:txBody>
          <a:bodyPr/>
          <a:lstStyle>
            <a:lvl1pPr>
              <a:defRPr/>
            </a:lvl1pPr>
          </a:lstStyle>
          <a:p>
            <a:endParaRPr lang="fr-FR">
              <a:solidFill>
                <a:prstClr val="black"/>
              </a:solidFill>
            </a:endParaRPr>
          </a:p>
        </p:txBody>
      </p:sp>
      <p:sp>
        <p:nvSpPr>
          <p:cNvPr id="6" name="Espace réservé du numéro de diapositive 22"/>
          <p:cNvSpPr>
            <a:spLocks noGrp="1"/>
          </p:cNvSpPr>
          <p:nvPr>
            <p:ph type="sldNum" sz="quarter" idx="12"/>
          </p:nvPr>
        </p:nvSpPr>
        <p:spPr>
          <a:xfrm>
            <a:off x="10898717" y="1588"/>
            <a:ext cx="1016000" cy="366712"/>
          </a:xfrm>
          <a:prstGeom prst="rect">
            <a:avLst/>
          </a:prstGeom>
        </p:spPr>
        <p:txBody>
          <a:bodyPr/>
          <a:lstStyle>
            <a:lvl1pPr>
              <a:defRPr/>
            </a:lvl1pPr>
          </a:lstStyle>
          <a:p>
            <a:fld id="{6488A97B-1A4D-474C-A161-9ADCB7A6612C}"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3912683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1026" name="Image 6" descr="bg-interieur.jpg"/>
          <p:cNvPicPr>
            <a:picLocks noChangeAspect="1"/>
          </p:cNvPicPr>
          <p:nvPr userDrawn="1"/>
        </p:nvPicPr>
        <p:blipFill>
          <a:blip r:embed="rId13" cstate="print"/>
          <a:srcRect/>
          <a:stretch>
            <a:fillRect/>
          </a:stretch>
        </p:blipFill>
        <p:spPr bwMode="auto">
          <a:xfrm>
            <a:off x="0" y="0"/>
            <a:ext cx="12192000" cy="6858000"/>
          </a:xfrm>
          <a:prstGeom prst="rect">
            <a:avLst/>
          </a:prstGeom>
          <a:noFill/>
          <a:ln w="9525">
            <a:noFill/>
            <a:miter lim="800000"/>
            <a:headEnd/>
            <a:tailEnd/>
          </a:ln>
        </p:spPr>
      </p:pic>
      <p:sp>
        <p:nvSpPr>
          <p:cNvPr id="1027" name="Espace réservé du titre 1"/>
          <p:cNvSpPr>
            <a:spLocks noGrp="1"/>
          </p:cNvSpPr>
          <p:nvPr>
            <p:ph type="title"/>
          </p:nvPr>
        </p:nvSpPr>
        <p:spPr bwMode="auto">
          <a:xfrm>
            <a:off x="609600" y="0"/>
            <a:ext cx="109728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a:t>Cliquez et modifiez le titre</a:t>
            </a:r>
          </a:p>
        </p:txBody>
      </p:sp>
      <p:sp>
        <p:nvSpPr>
          <p:cNvPr id="1028" name="Espace réservé du texte 2"/>
          <p:cNvSpPr>
            <a:spLocks noGrp="1"/>
          </p:cNvSpPr>
          <p:nvPr>
            <p:ph type="body" idx="1"/>
          </p:nvPr>
        </p:nvSpPr>
        <p:spPr bwMode="auto">
          <a:xfrm>
            <a:off x="609600" y="1265238"/>
            <a:ext cx="10972800" cy="47545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p:cNvCxnSpPr/>
          <p:nvPr userDrawn="1"/>
        </p:nvCxnSpPr>
        <p:spPr>
          <a:xfrm>
            <a:off x="815413" y="692696"/>
            <a:ext cx="3149600" cy="1588"/>
          </a:xfrm>
          <a:prstGeom prst="line">
            <a:avLst/>
          </a:prstGeom>
          <a:ln>
            <a:solidFill>
              <a:srgbClr val="00AAD3"/>
            </a:solidFill>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0" fontAlgn="base" hangingPunct="0">
        <a:spcBef>
          <a:spcPct val="0"/>
        </a:spcBef>
        <a:spcAft>
          <a:spcPct val="0"/>
        </a:spcAft>
        <a:defRPr sz="2400" b="1" kern="1200">
          <a:solidFill>
            <a:srgbClr val="00AAD3"/>
          </a:solidFill>
          <a:latin typeface="Arial"/>
          <a:ea typeface="ＭＳ Ｐゴシック" charset="-128"/>
          <a:cs typeface="Arial"/>
        </a:defRPr>
      </a:lvl1pPr>
      <a:lvl2pPr algn="l" defTabSz="457200" rtl="0" eaLnBrk="0" fontAlgn="base" hangingPunct="0">
        <a:spcBef>
          <a:spcPct val="0"/>
        </a:spcBef>
        <a:spcAft>
          <a:spcPct val="0"/>
        </a:spcAft>
        <a:defRPr sz="2800" b="1">
          <a:solidFill>
            <a:srgbClr val="00AAD3"/>
          </a:solidFill>
          <a:latin typeface="Arial" charset="0"/>
          <a:ea typeface="ＭＳ Ｐゴシック" charset="-128"/>
          <a:cs typeface="Arial" charset="0"/>
        </a:defRPr>
      </a:lvl2pPr>
      <a:lvl3pPr algn="l" defTabSz="457200" rtl="0" eaLnBrk="0" fontAlgn="base" hangingPunct="0">
        <a:spcBef>
          <a:spcPct val="0"/>
        </a:spcBef>
        <a:spcAft>
          <a:spcPct val="0"/>
        </a:spcAft>
        <a:defRPr sz="2800" b="1">
          <a:solidFill>
            <a:srgbClr val="00AAD3"/>
          </a:solidFill>
          <a:latin typeface="Arial" charset="0"/>
          <a:ea typeface="ＭＳ Ｐゴシック" charset="-128"/>
          <a:cs typeface="Arial" charset="0"/>
        </a:defRPr>
      </a:lvl3pPr>
      <a:lvl4pPr algn="l" defTabSz="457200" rtl="0" eaLnBrk="0" fontAlgn="base" hangingPunct="0">
        <a:spcBef>
          <a:spcPct val="0"/>
        </a:spcBef>
        <a:spcAft>
          <a:spcPct val="0"/>
        </a:spcAft>
        <a:defRPr sz="2800" b="1">
          <a:solidFill>
            <a:srgbClr val="00AAD3"/>
          </a:solidFill>
          <a:latin typeface="Arial" charset="0"/>
          <a:ea typeface="ＭＳ Ｐゴシック" charset="-128"/>
          <a:cs typeface="Arial" charset="0"/>
        </a:defRPr>
      </a:lvl4pPr>
      <a:lvl5pPr algn="l" defTabSz="457200" rtl="0" eaLnBrk="0" fontAlgn="base" hangingPunct="0">
        <a:spcBef>
          <a:spcPct val="0"/>
        </a:spcBef>
        <a:spcAft>
          <a:spcPct val="0"/>
        </a:spcAft>
        <a:defRPr sz="2800" b="1">
          <a:solidFill>
            <a:srgbClr val="00AAD3"/>
          </a:solidFill>
          <a:latin typeface="Arial" charset="0"/>
          <a:ea typeface="ＭＳ Ｐゴシック" charset="-128"/>
          <a:cs typeface="Arial" charset="0"/>
        </a:defRPr>
      </a:lvl5pPr>
      <a:lvl6pPr marL="457200" algn="l" defTabSz="457200" rtl="0" fontAlgn="base">
        <a:spcBef>
          <a:spcPct val="0"/>
        </a:spcBef>
        <a:spcAft>
          <a:spcPct val="0"/>
        </a:spcAft>
        <a:defRPr sz="3200" b="1">
          <a:solidFill>
            <a:srgbClr val="00AAD3"/>
          </a:solidFill>
          <a:latin typeface="Arial" charset="0"/>
          <a:ea typeface="ＭＳ Ｐゴシック" charset="-128"/>
        </a:defRPr>
      </a:lvl6pPr>
      <a:lvl7pPr marL="914400" algn="l" defTabSz="457200" rtl="0" fontAlgn="base">
        <a:spcBef>
          <a:spcPct val="0"/>
        </a:spcBef>
        <a:spcAft>
          <a:spcPct val="0"/>
        </a:spcAft>
        <a:defRPr sz="3200" b="1">
          <a:solidFill>
            <a:srgbClr val="00AAD3"/>
          </a:solidFill>
          <a:latin typeface="Arial" charset="0"/>
          <a:ea typeface="ＭＳ Ｐゴシック" charset="-128"/>
        </a:defRPr>
      </a:lvl7pPr>
      <a:lvl8pPr marL="1371600" algn="l" defTabSz="457200" rtl="0" fontAlgn="base">
        <a:spcBef>
          <a:spcPct val="0"/>
        </a:spcBef>
        <a:spcAft>
          <a:spcPct val="0"/>
        </a:spcAft>
        <a:defRPr sz="3200" b="1">
          <a:solidFill>
            <a:srgbClr val="00AAD3"/>
          </a:solidFill>
          <a:latin typeface="Arial" charset="0"/>
          <a:ea typeface="ＭＳ Ｐゴシック" charset="-128"/>
        </a:defRPr>
      </a:lvl8pPr>
      <a:lvl9pPr marL="1828800" algn="l" defTabSz="457200" rtl="0" fontAlgn="base">
        <a:spcBef>
          <a:spcPct val="0"/>
        </a:spcBef>
        <a:spcAft>
          <a:spcPct val="0"/>
        </a:spcAft>
        <a:defRPr sz="3200" b="1">
          <a:solidFill>
            <a:srgbClr val="00AAD3"/>
          </a:solidFill>
          <a:latin typeface="Arial" charset="0"/>
          <a:ea typeface="ＭＳ Ｐゴシック" charset="-128"/>
        </a:defRPr>
      </a:lvl9pPr>
    </p:titleStyle>
    <p:bodyStyle>
      <a:lvl1pPr marL="177800" indent="-177800" algn="l" defTabSz="457200" rtl="0" eaLnBrk="0" fontAlgn="base" hangingPunct="0">
        <a:spcBef>
          <a:spcPct val="20000"/>
        </a:spcBef>
        <a:spcAft>
          <a:spcPct val="0"/>
        </a:spcAft>
        <a:buClr>
          <a:schemeClr val="bg1"/>
        </a:buClr>
        <a:buFont typeface="Arial" charset="0"/>
        <a:buChar char="•"/>
        <a:defRPr sz="2400" kern="1200">
          <a:solidFill>
            <a:srgbClr val="97BF00"/>
          </a:solidFill>
          <a:latin typeface="Arial"/>
          <a:ea typeface="ＭＳ Ｐゴシック" charset="-128"/>
          <a:cs typeface="Arial"/>
        </a:defRPr>
      </a:lvl1pPr>
      <a:lvl2pPr marL="742950" indent="-285750" algn="l" defTabSz="457200" rtl="0" eaLnBrk="0" fontAlgn="base" hangingPunct="0">
        <a:spcBef>
          <a:spcPct val="20000"/>
        </a:spcBef>
        <a:spcAft>
          <a:spcPct val="0"/>
        </a:spcAft>
        <a:buSzPct val="75000"/>
        <a:buBlip>
          <a:blip r:embed="rId14"/>
        </a:buBlip>
        <a:defRPr sz="2200" kern="1200">
          <a:solidFill>
            <a:schemeClr val="tx1"/>
          </a:solidFill>
          <a:latin typeface="Arial"/>
          <a:ea typeface="ＭＳ Ｐゴシック" charset="-128"/>
          <a:cs typeface="Arial"/>
        </a:defRPr>
      </a:lvl2pPr>
      <a:lvl3pPr marL="1143000" indent="-228600" algn="l" defTabSz="457200" rtl="0" eaLnBrk="0" fontAlgn="base" hangingPunct="0">
        <a:spcBef>
          <a:spcPct val="20000"/>
        </a:spcBef>
        <a:spcAft>
          <a:spcPct val="0"/>
        </a:spcAft>
        <a:buFont typeface="Lucida Grande" charset="0"/>
        <a:buChar char="-"/>
        <a:defRPr sz="2000" kern="1200">
          <a:solidFill>
            <a:schemeClr val="tx1"/>
          </a:solidFill>
          <a:latin typeface="Arial"/>
          <a:ea typeface="ＭＳ Ｐゴシック" charset="-128"/>
          <a:cs typeface="Arial"/>
        </a:defRPr>
      </a:lvl3pPr>
      <a:lvl4pPr marL="1600200" indent="-228600" algn="l" defTabSz="457200" rtl="0" eaLnBrk="0" fontAlgn="base" hangingPunct="0">
        <a:spcBef>
          <a:spcPct val="20000"/>
        </a:spcBef>
        <a:spcAft>
          <a:spcPct val="0"/>
        </a:spcAft>
        <a:buFont typeface="Wingdings" charset="2"/>
        <a:buChar char="§"/>
        <a:defRPr sz="2000" kern="1200">
          <a:solidFill>
            <a:schemeClr val="tx1"/>
          </a:solidFill>
          <a:latin typeface="Arial"/>
          <a:ea typeface="ＭＳ Ｐゴシック" charset="-128"/>
          <a:cs typeface="Arial"/>
        </a:defRPr>
      </a:lvl4pPr>
      <a:lvl5pPr marL="2057400" indent="-228600" algn="l" defTabSz="457200" rtl="0" eaLnBrk="0" fontAlgn="base" hangingPunct="0">
        <a:spcBef>
          <a:spcPct val="20000"/>
        </a:spcBef>
        <a:spcAft>
          <a:spcPct val="0"/>
        </a:spcAft>
        <a:buFont typeface="Arial" charset="0"/>
        <a:buChar char="»"/>
        <a:defRPr sz="16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1" name="Espace réservé du titre 1"/>
          <p:cNvSpPr>
            <a:spLocks noGrp="1"/>
          </p:cNvSpPr>
          <p:nvPr>
            <p:ph type="title"/>
          </p:nvPr>
        </p:nvSpPr>
        <p:spPr bwMode="auto">
          <a:xfrm>
            <a:off x="609600" y="0"/>
            <a:ext cx="109728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2052" name="Espace réservé du texte 2"/>
          <p:cNvSpPr>
            <a:spLocks noGrp="1"/>
          </p:cNvSpPr>
          <p:nvPr>
            <p:ph type="body" idx="1"/>
          </p:nvPr>
        </p:nvSpPr>
        <p:spPr bwMode="auto">
          <a:xfrm>
            <a:off x="609600" y="1265238"/>
            <a:ext cx="10972800" cy="47545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p:cNvCxnSpPr/>
          <p:nvPr/>
        </p:nvCxnSpPr>
        <p:spPr>
          <a:xfrm>
            <a:off x="812800" y="838200"/>
            <a:ext cx="3149600" cy="1588"/>
          </a:xfrm>
          <a:prstGeom prst="line">
            <a:avLst/>
          </a:prstGeom>
          <a:ln>
            <a:solidFill>
              <a:srgbClr val="00AAD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23799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457200" rtl="0" eaLnBrk="1" fontAlgn="base" hangingPunct="1">
        <a:spcBef>
          <a:spcPct val="0"/>
        </a:spcBef>
        <a:spcAft>
          <a:spcPct val="0"/>
        </a:spcAft>
        <a:defRPr sz="2800" b="1" kern="1200">
          <a:solidFill>
            <a:srgbClr val="00AAD3"/>
          </a:solidFill>
          <a:latin typeface="Arial"/>
          <a:ea typeface="ＭＳ Ｐゴシック" charset="-128"/>
          <a:cs typeface="Arial"/>
        </a:defRPr>
      </a:lvl1pPr>
      <a:lvl2pPr algn="l" defTabSz="457200" rtl="0" eaLnBrk="1" fontAlgn="base" hangingPunct="1">
        <a:spcBef>
          <a:spcPct val="0"/>
        </a:spcBef>
        <a:spcAft>
          <a:spcPct val="0"/>
        </a:spcAft>
        <a:defRPr sz="2800" b="1">
          <a:solidFill>
            <a:srgbClr val="00AAD3"/>
          </a:solidFill>
          <a:latin typeface="Arial" charset="0"/>
          <a:ea typeface="ＭＳ Ｐゴシック" charset="-128"/>
          <a:cs typeface="Arial" charset="0"/>
        </a:defRPr>
      </a:lvl2pPr>
      <a:lvl3pPr algn="l" defTabSz="457200" rtl="0" eaLnBrk="1" fontAlgn="base" hangingPunct="1">
        <a:spcBef>
          <a:spcPct val="0"/>
        </a:spcBef>
        <a:spcAft>
          <a:spcPct val="0"/>
        </a:spcAft>
        <a:defRPr sz="2800" b="1">
          <a:solidFill>
            <a:srgbClr val="00AAD3"/>
          </a:solidFill>
          <a:latin typeface="Arial" charset="0"/>
          <a:ea typeface="ＭＳ Ｐゴシック" charset="-128"/>
          <a:cs typeface="Arial" charset="0"/>
        </a:defRPr>
      </a:lvl3pPr>
      <a:lvl4pPr algn="l" defTabSz="457200" rtl="0" eaLnBrk="1" fontAlgn="base" hangingPunct="1">
        <a:spcBef>
          <a:spcPct val="0"/>
        </a:spcBef>
        <a:spcAft>
          <a:spcPct val="0"/>
        </a:spcAft>
        <a:defRPr sz="2800" b="1">
          <a:solidFill>
            <a:srgbClr val="00AAD3"/>
          </a:solidFill>
          <a:latin typeface="Arial" charset="0"/>
          <a:ea typeface="ＭＳ Ｐゴシック" charset="-128"/>
          <a:cs typeface="Arial" charset="0"/>
        </a:defRPr>
      </a:lvl4pPr>
      <a:lvl5pPr algn="l" defTabSz="457200" rtl="0" eaLnBrk="1" fontAlgn="base" hangingPunct="1">
        <a:spcBef>
          <a:spcPct val="0"/>
        </a:spcBef>
        <a:spcAft>
          <a:spcPct val="0"/>
        </a:spcAft>
        <a:defRPr sz="2800" b="1">
          <a:solidFill>
            <a:srgbClr val="00AAD3"/>
          </a:solidFill>
          <a:latin typeface="Arial" charset="0"/>
          <a:ea typeface="ＭＳ Ｐゴシック" charset="-128"/>
          <a:cs typeface="Arial" charset="0"/>
        </a:defRPr>
      </a:lvl5pPr>
      <a:lvl6pPr marL="457200" algn="l" defTabSz="457200" rtl="0" eaLnBrk="1" fontAlgn="base" hangingPunct="1">
        <a:spcBef>
          <a:spcPct val="0"/>
        </a:spcBef>
        <a:spcAft>
          <a:spcPct val="0"/>
        </a:spcAft>
        <a:defRPr sz="3200" b="1">
          <a:solidFill>
            <a:srgbClr val="00AAD3"/>
          </a:solidFill>
          <a:latin typeface="Arial" charset="0"/>
          <a:ea typeface="ＭＳ Ｐゴシック" charset="-128"/>
        </a:defRPr>
      </a:lvl6pPr>
      <a:lvl7pPr marL="914400" algn="l" defTabSz="457200" rtl="0" eaLnBrk="1" fontAlgn="base" hangingPunct="1">
        <a:spcBef>
          <a:spcPct val="0"/>
        </a:spcBef>
        <a:spcAft>
          <a:spcPct val="0"/>
        </a:spcAft>
        <a:defRPr sz="3200" b="1">
          <a:solidFill>
            <a:srgbClr val="00AAD3"/>
          </a:solidFill>
          <a:latin typeface="Arial" charset="0"/>
          <a:ea typeface="ＭＳ Ｐゴシック" charset="-128"/>
        </a:defRPr>
      </a:lvl7pPr>
      <a:lvl8pPr marL="1371600" algn="l" defTabSz="457200" rtl="0" eaLnBrk="1" fontAlgn="base" hangingPunct="1">
        <a:spcBef>
          <a:spcPct val="0"/>
        </a:spcBef>
        <a:spcAft>
          <a:spcPct val="0"/>
        </a:spcAft>
        <a:defRPr sz="3200" b="1">
          <a:solidFill>
            <a:srgbClr val="00AAD3"/>
          </a:solidFill>
          <a:latin typeface="Arial" charset="0"/>
          <a:ea typeface="ＭＳ Ｐゴシック" charset="-128"/>
        </a:defRPr>
      </a:lvl8pPr>
      <a:lvl9pPr marL="1828800" algn="l" defTabSz="457200" rtl="0" eaLnBrk="1" fontAlgn="base" hangingPunct="1">
        <a:spcBef>
          <a:spcPct val="0"/>
        </a:spcBef>
        <a:spcAft>
          <a:spcPct val="0"/>
        </a:spcAft>
        <a:defRPr sz="3200" b="1">
          <a:solidFill>
            <a:srgbClr val="00AAD3"/>
          </a:solidFill>
          <a:latin typeface="Arial" charset="0"/>
          <a:ea typeface="ＭＳ Ｐゴシック" charset="-128"/>
        </a:defRPr>
      </a:lvl9pPr>
    </p:titleStyle>
    <p:bodyStyle>
      <a:lvl1pPr marL="177800" indent="-177800" algn="l" defTabSz="457200" rtl="0" eaLnBrk="1" fontAlgn="base" hangingPunct="1">
        <a:spcBef>
          <a:spcPct val="20000"/>
        </a:spcBef>
        <a:spcAft>
          <a:spcPct val="0"/>
        </a:spcAft>
        <a:buClr>
          <a:schemeClr val="bg1"/>
        </a:buClr>
        <a:buFont typeface="Arial" charset="0"/>
        <a:buChar char="•"/>
        <a:defRPr sz="2400" kern="1200">
          <a:solidFill>
            <a:srgbClr val="97BF00"/>
          </a:solidFill>
          <a:latin typeface="Arial"/>
          <a:ea typeface="ＭＳ Ｐゴシック" charset="-128"/>
          <a:cs typeface="Arial"/>
        </a:defRPr>
      </a:lvl1pPr>
      <a:lvl2pPr marL="742950" indent="-285750" algn="l" defTabSz="457200" rtl="0" eaLnBrk="1" fontAlgn="base" hangingPunct="1">
        <a:spcBef>
          <a:spcPct val="20000"/>
        </a:spcBef>
        <a:spcAft>
          <a:spcPct val="0"/>
        </a:spcAft>
        <a:buSzPct val="75000"/>
        <a:buBlip>
          <a:blip r:embed="rId14"/>
        </a:buBlip>
        <a:defRPr sz="2200" kern="1200">
          <a:solidFill>
            <a:schemeClr val="tx1"/>
          </a:solidFill>
          <a:latin typeface="Arial"/>
          <a:ea typeface="ＭＳ Ｐゴシック" charset="-128"/>
          <a:cs typeface="Arial"/>
        </a:defRPr>
      </a:lvl2pPr>
      <a:lvl3pPr marL="1143000" indent="-228600" algn="l" defTabSz="457200" rtl="0" eaLnBrk="1" fontAlgn="base" hangingPunct="1">
        <a:spcBef>
          <a:spcPct val="20000"/>
        </a:spcBef>
        <a:spcAft>
          <a:spcPct val="0"/>
        </a:spcAft>
        <a:buFont typeface="Lucida Grande" charset="0"/>
        <a:buChar char="-"/>
        <a:defRPr sz="2000" kern="1200">
          <a:solidFill>
            <a:schemeClr val="tx1"/>
          </a:solidFill>
          <a:latin typeface="Arial"/>
          <a:ea typeface="ＭＳ Ｐゴシック" charset="-128"/>
          <a:cs typeface="Arial"/>
        </a:defRPr>
      </a:lvl3pPr>
      <a:lvl4pPr marL="1600200" indent="-228600" algn="l" defTabSz="457200" rtl="0" eaLnBrk="1" fontAlgn="base" hangingPunct="1">
        <a:spcBef>
          <a:spcPct val="20000"/>
        </a:spcBef>
        <a:spcAft>
          <a:spcPct val="0"/>
        </a:spcAft>
        <a:buFont typeface="Wingdings" charset="2"/>
        <a:buChar char="§"/>
        <a:defRPr sz="2000" kern="1200">
          <a:solidFill>
            <a:schemeClr val="tx1"/>
          </a:solidFill>
          <a:latin typeface="Arial"/>
          <a:ea typeface="ＭＳ Ｐゴシック" charset="-128"/>
          <a:cs typeface="Arial"/>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emf"/><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8.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delphine.costes@agglodebrive.fr"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mailto:florence.marty@brive.fr" TargetMode="External"/><Relationship Id="rId5" Type="http://schemas.openxmlformats.org/officeDocument/2006/relationships/hyperlink" Target="mailto:Caroline.ceugniet@agglodebrive.fr" TargetMode="External"/><Relationship Id="rId4" Type="http://schemas.openxmlformats.org/officeDocument/2006/relationships/hyperlink" Target="mailto:eric.delorme@agglodebriv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263352" y="1700808"/>
            <a:ext cx="6616784" cy="2505761"/>
          </a:xfrm>
        </p:spPr>
        <p:txBody>
          <a:bodyPr anchor="t" anchorCtr="0">
            <a:noAutofit/>
          </a:bodyPr>
          <a:lstStyle/>
          <a:p>
            <a:br>
              <a:rPr lang="fr-FR" b="0" cap="small" dirty="0">
                <a:effectLst>
                  <a:outerShdw blurRad="38100" dist="38100" dir="2700000" algn="tl">
                    <a:srgbClr val="C0C0C0"/>
                  </a:outerShdw>
                </a:effectLst>
                <a:latin typeface="Arial Black" pitchFamily="34" charset="0"/>
              </a:rPr>
            </a:br>
            <a:r>
              <a:rPr lang="fr-FR" b="0" cap="small" dirty="0">
                <a:effectLst>
                  <a:outerShdw blurRad="38100" dist="38100" dir="2700000" algn="tl">
                    <a:srgbClr val="C0C0C0"/>
                  </a:outerShdw>
                </a:effectLst>
                <a:latin typeface="Arial Black" pitchFamily="34" charset="0"/>
              </a:rPr>
              <a:t>CONTRAT LOCAL DE SANTÉ</a:t>
            </a:r>
            <a:br>
              <a:rPr lang="fr-FR" b="0" cap="small" dirty="0">
                <a:effectLst>
                  <a:outerShdw blurRad="38100" dist="38100" dir="2700000" algn="tl">
                    <a:srgbClr val="C0C0C0"/>
                  </a:outerShdw>
                </a:effectLst>
                <a:latin typeface="Arial Black" pitchFamily="34" charset="0"/>
              </a:rPr>
            </a:br>
            <a:br>
              <a:rPr lang="fr-FR" sz="1100" b="0" cap="small" dirty="0">
                <a:effectLst>
                  <a:outerShdw blurRad="38100" dist="38100" dir="2700000" algn="tl">
                    <a:srgbClr val="C0C0C0"/>
                  </a:outerShdw>
                </a:effectLst>
                <a:latin typeface="Arial Black" pitchFamily="34" charset="0"/>
              </a:rPr>
            </a:br>
            <a:br>
              <a:rPr lang="fr-FR" sz="1100" b="0" cap="small" dirty="0">
                <a:effectLst>
                  <a:outerShdw blurRad="38100" dist="38100" dir="2700000" algn="tl">
                    <a:srgbClr val="C0C0C0"/>
                  </a:outerShdw>
                </a:effectLst>
                <a:latin typeface="Arial Black" pitchFamily="34" charset="0"/>
              </a:rPr>
            </a:br>
            <a:br>
              <a:rPr lang="fr-FR" sz="1100" b="0" cap="small" dirty="0">
                <a:effectLst>
                  <a:outerShdw blurRad="38100" dist="38100" dir="2700000" algn="tl">
                    <a:srgbClr val="C0C0C0"/>
                  </a:outerShdw>
                </a:effectLst>
                <a:latin typeface="Arial Black" pitchFamily="34" charset="0"/>
              </a:rPr>
            </a:br>
            <a:br>
              <a:rPr lang="fr-FR" sz="1100" b="0" cap="small" dirty="0">
                <a:effectLst>
                  <a:outerShdw blurRad="38100" dist="38100" dir="2700000" algn="tl">
                    <a:srgbClr val="C0C0C0"/>
                  </a:outerShdw>
                </a:effectLst>
                <a:latin typeface="Arial Black" pitchFamily="34" charset="0"/>
              </a:rPr>
            </a:br>
            <a:r>
              <a:rPr lang="fr-FR" sz="1800" cap="small" dirty="0"/>
              <a:t>Un objectif de réduction des inégalités </a:t>
            </a:r>
            <a:br>
              <a:rPr lang="fr-FR" sz="1800" cap="small" dirty="0"/>
            </a:br>
            <a:r>
              <a:rPr lang="fr-FR" sz="1800" cap="small" dirty="0"/>
              <a:t>sociales et territoriales de santé</a:t>
            </a:r>
            <a:br>
              <a:rPr lang="fr-FR" sz="1800" cap="small" dirty="0"/>
            </a:br>
            <a:br>
              <a:rPr lang="fr-FR" sz="1800" cap="small" dirty="0"/>
            </a:br>
            <a:r>
              <a:rPr lang="fr-FR" sz="1800" cap="small" dirty="0"/>
              <a:t>Un outil de concertation et d’action </a:t>
            </a:r>
            <a:br>
              <a:rPr lang="fr-FR" sz="1800" cap="small" dirty="0"/>
            </a:br>
            <a:r>
              <a:rPr lang="fr-FR" sz="1800" cap="small" dirty="0"/>
              <a:t>autour des enjeux sanitaires et sociaux</a:t>
            </a:r>
            <a:br>
              <a:rPr lang="fr-FR" sz="1800" cap="small" dirty="0"/>
            </a:br>
            <a:br>
              <a:rPr lang="fr-FR" cap="small" dirty="0">
                <a:effectLst>
                  <a:outerShdw blurRad="38100" dist="38100" dir="2700000" algn="tl">
                    <a:srgbClr val="C0C0C0"/>
                  </a:outerShdw>
                </a:effectLst>
                <a:latin typeface="Arial Black" pitchFamily="34" charset="0"/>
              </a:rPr>
            </a:br>
            <a:br>
              <a:rPr lang="fr-FR" sz="1400" dirty="0">
                <a:latin typeface="Arial" panose="020B0604020202020204" pitchFamily="34" charset="0"/>
                <a:cs typeface="Arial" panose="020B0604020202020204" pitchFamily="34" charset="0"/>
              </a:rPr>
            </a:br>
            <a:endParaRPr lang="fr-FR" sz="1800" b="0" dirty="0">
              <a:latin typeface="Arial" panose="020B0604020202020204" pitchFamily="34" charset="0"/>
              <a:cs typeface="Arial" panose="020B0604020202020204" pitchFamily="34" charset="0"/>
            </a:endParaRPr>
          </a:p>
        </p:txBody>
      </p:sp>
      <p:cxnSp>
        <p:nvCxnSpPr>
          <p:cNvPr id="7" name="Connecteur droit 6"/>
          <p:cNvCxnSpPr/>
          <p:nvPr/>
        </p:nvCxnSpPr>
        <p:spPr>
          <a:xfrm>
            <a:off x="1415480" y="2996952"/>
            <a:ext cx="579613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Image 3"/>
          <p:cNvPicPr>
            <a:picLocks noChangeAspect="1"/>
          </p:cNvPicPr>
          <p:nvPr/>
        </p:nvPicPr>
        <p:blipFill>
          <a:blip r:embed="rId3"/>
          <a:stretch>
            <a:fillRect/>
          </a:stretch>
        </p:blipFill>
        <p:spPr>
          <a:xfrm>
            <a:off x="685727" y="5235699"/>
            <a:ext cx="1676545" cy="1036410"/>
          </a:xfrm>
          <a:prstGeom prst="rect">
            <a:avLst/>
          </a:prstGeom>
        </p:spPr>
      </p:pic>
      <p:pic>
        <p:nvPicPr>
          <p:cNvPr id="8" name="Image 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6024" y="5235699"/>
            <a:ext cx="1532087" cy="1530410"/>
          </a:xfrm>
          <a:prstGeom prst="rect">
            <a:avLst/>
          </a:prstGeom>
          <a:solidFill>
            <a:srgbClr val="FFFFFF"/>
          </a:solidFill>
          <a:ln>
            <a:noFill/>
          </a:ln>
        </p:spPr>
      </p:pic>
      <p:pic>
        <p:nvPicPr>
          <p:cNvPr id="9" name="Image 8"/>
          <p:cNvPicPr>
            <a:picLocks noChangeAspect="1"/>
          </p:cNvPicPr>
          <p:nvPr/>
        </p:nvPicPr>
        <p:blipFill>
          <a:blip r:embed="rId5"/>
          <a:stretch>
            <a:fillRect/>
          </a:stretch>
        </p:blipFill>
        <p:spPr>
          <a:xfrm>
            <a:off x="0" y="5477172"/>
            <a:ext cx="6644655" cy="2761656"/>
          </a:xfrm>
          <a:prstGeom prst="rect">
            <a:avLst/>
          </a:prstGeom>
        </p:spPr>
      </p:pic>
    </p:spTree>
    <p:extLst>
      <p:ext uri="{BB962C8B-B14F-4D97-AF65-F5344CB8AC3E}">
        <p14:creationId xmlns:p14="http://schemas.microsoft.com/office/powerpoint/2010/main" val="2081575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2</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Le Cadre</a:t>
            </a:r>
          </a:p>
        </p:txBody>
      </p:sp>
      <p:sp>
        <p:nvSpPr>
          <p:cNvPr id="3" name="ZoneTexte 2"/>
          <p:cNvSpPr txBox="1"/>
          <p:nvPr/>
        </p:nvSpPr>
        <p:spPr>
          <a:xfrm>
            <a:off x="263352" y="1412776"/>
            <a:ext cx="11665296" cy="3908762"/>
          </a:xfrm>
          <a:prstGeom prst="rect">
            <a:avLst/>
          </a:prstGeom>
          <a:noFill/>
        </p:spPr>
        <p:txBody>
          <a:bodyPr wrap="square" rtlCol="0">
            <a:spAutoFit/>
          </a:bodyPr>
          <a:lstStyle/>
          <a:p>
            <a:pPr algn="just"/>
            <a:r>
              <a:rPr lang="fr-FR" sz="1600" dirty="0">
                <a:solidFill>
                  <a:srgbClr val="669900"/>
                </a:solidFill>
                <a:sym typeface="Wingdings" panose="05000000000000000000" pitchFamily="2" charset="2"/>
              </a:rPr>
              <a:t></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Le Contrat Local de Santé (CLS) est issu de la </a:t>
            </a:r>
            <a:r>
              <a:rPr lang="fr-FR" sz="1600" b="1" i="1" dirty="0">
                <a:solidFill>
                  <a:srgbClr val="002060"/>
                </a:solidFill>
                <a:latin typeface="Calibri" panose="020F0502020204030204" pitchFamily="34" charset="0"/>
                <a:ea typeface="Calibri" panose="020F0502020204030204" pitchFamily="34" charset="0"/>
                <a:cs typeface="Times New Roman" panose="02020603050405020304" pitchFamily="18" charset="0"/>
              </a:rPr>
              <a:t>Loi Hôpital, Santé, Territoires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du 21 juillet 2009.</a:t>
            </a:r>
          </a:p>
          <a:p>
            <a:pPr algn="just"/>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r>
              <a:rPr lang="fr-FR" sz="1600" dirty="0">
                <a:solidFill>
                  <a:srgbClr val="669900"/>
                </a:solidFill>
                <a:sym typeface="Wingdings" panose="05000000000000000000" pitchFamily="2" charset="2"/>
              </a:rPr>
              <a:t></a:t>
            </a:r>
            <a:r>
              <a:rPr lang="fr-FR" sz="1600" dirty="0">
                <a:sym typeface="Wingdings" panose="05000000000000000000" pitchFamily="2" charset="2"/>
              </a:rPr>
              <a:t>Il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vise à avec l’ensemble des acteurs de santé, du social, et du médico-social, un projet de santé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adapté aux spécificités du territoire</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afin de conduire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des actions qui répondent au plus juste aux besoins des habitants</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a:p>
            <a:pPr algn="just"/>
            <a:endParaRPr lang="fr-FR" sz="1600" dirty="0">
              <a:sym typeface="Wingdings" panose="05000000000000000000" pitchFamily="2" charset="2"/>
            </a:endParaRPr>
          </a:p>
          <a:p>
            <a:pPr algn="just"/>
            <a:endParaRPr lang="fr-FR" sz="1600" dirty="0">
              <a:sym typeface="Wingdings" panose="05000000000000000000" pitchFamily="2" charset="2"/>
            </a:endParaRPr>
          </a:p>
          <a:p>
            <a:pPr algn="just"/>
            <a:r>
              <a:rPr lang="fr-FR" sz="1600" dirty="0">
                <a:solidFill>
                  <a:srgbClr val="669900"/>
                </a:solidFill>
                <a:sym typeface="Wingdings" panose="05000000000000000000" pitchFamily="2" charset="2"/>
              </a:rPr>
              <a:t></a:t>
            </a:r>
            <a:r>
              <a:rPr lang="fr-FR" sz="1600" dirty="0">
                <a:sym typeface="Wingdings" panose="05000000000000000000" pitchFamily="2" charset="2"/>
              </a:rPr>
              <a:t>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Le CLS concerne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le champ de la santé au sens large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définition OMS : « état complet de bien-être physique, mental et social »), et comprend donc aussi bien des objectifs de prévention globale (promotion de la santé) que des objectifs plus spécifiques (offre et organisation des soins, publics fragilisés ou éloignés…)</a:t>
            </a:r>
          </a:p>
          <a:p>
            <a:pPr algn="just"/>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algn="just"/>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algn="just"/>
            <a:r>
              <a:rPr lang="fr-FR" sz="1600" dirty="0">
                <a:solidFill>
                  <a:srgbClr val="669900"/>
                </a:solidFill>
                <a:sym typeface="Wingdings" panose="05000000000000000000" pitchFamily="2" charset="2"/>
              </a:rPr>
              <a:t></a:t>
            </a:r>
            <a:r>
              <a:rPr lang="fr-FR" sz="1600" dirty="0">
                <a:sym typeface="Wingdings" panose="05000000000000000000" pitchFamily="2" charset="2"/>
              </a:rPr>
              <a:t>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La construction du CLS s’appuie sur les objectifs du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Projet Régional de Santé</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la déclinaison locale de ces objectifs via le dispositif CLS vise à garantir une meilleure cohérence et une meilleure efficacité dans la réponse aux besoins de santé, en permettant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d’identifier des enjeux prioritaires</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et de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mettre en synergie les acteurs locaux autour d’un plan d’actions partagé</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106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3</a:t>
            </a:fld>
            <a:endParaRPr lang="fr-FR" dirty="0"/>
          </a:p>
        </p:txBody>
      </p:sp>
      <p:sp>
        <p:nvSpPr>
          <p:cNvPr id="18" name="Titre 1"/>
          <p:cNvSpPr txBox="1">
            <a:spLocks/>
          </p:cNvSpPr>
          <p:nvPr/>
        </p:nvSpPr>
        <p:spPr bwMode="auto">
          <a:xfrm>
            <a:off x="263352" y="188640"/>
            <a:ext cx="11665296" cy="792088"/>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Le Projet Régional de Santé Nouvelle Aquitaine</a:t>
            </a:r>
          </a:p>
          <a:p>
            <a:pPr algn="ctr"/>
            <a:r>
              <a:rPr lang="fr-FR" cap="small" dirty="0">
                <a:solidFill>
                  <a:schemeClr val="bg1"/>
                </a:solidFill>
              </a:rPr>
              <a:t> </a:t>
            </a:r>
            <a:r>
              <a:rPr lang="fr-FR" b="0" cap="small" dirty="0">
                <a:solidFill>
                  <a:schemeClr val="bg1"/>
                </a:solidFill>
              </a:rPr>
              <a:t>2018-2028</a:t>
            </a:r>
          </a:p>
        </p:txBody>
      </p:sp>
      <p:pic>
        <p:nvPicPr>
          <p:cNvPr id="7" name="Image 6"/>
          <p:cNvPicPr>
            <a:picLocks noChangeAspect="1"/>
          </p:cNvPicPr>
          <p:nvPr/>
        </p:nvPicPr>
        <p:blipFill rotWithShape="1">
          <a:blip r:embed="rId3"/>
          <a:srcRect l="6230" r="12773"/>
          <a:stretch/>
        </p:blipFill>
        <p:spPr>
          <a:xfrm>
            <a:off x="9770924" y="467971"/>
            <a:ext cx="1529152" cy="1296144"/>
          </a:xfrm>
          <a:prstGeom prst="rect">
            <a:avLst/>
          </a:prstGeom>
          <a:ln>
            <a:solidFill>
              <a:schemeClr val="tx1"/>
            </a:solidFill>
          </a:ln>
        </p:spPr>
      </p:pic>
      <p:sp>
        <p:nvSpPr>
          <p:cNvPr id="2" name="Rectangle 1"/>
          <p:cNvSpPr/>
          <p:nvPr/>
        </p:nvSpPr>
        <p:spPr>
          <a:xfrm>
            <a:off x="7137452" y="2636912"/>
            <a:ext cx="4791196" cy="2623026"/>
          </a:xfrm>
          <a:prstGeom prst="rect">
            <a:avLst/>
          </a:prstGeom>
        </p:spPr>
        <p:txBody>
          <a:bodyPr wrap="square">
            <a:spAutoFit/>
          </a:bodyPr>
          <a:lstStyle/>
          <a:p>
            <a:pPr>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latin typeface="Calibri" panose="020F0502020204030204" pitchFamily="34" charset="0"/>
                <a:ea typeface="Calibri" panose="020F0502020204030204" pitchFamily="34" charset="0"/>
                <a:cs typeface="Times New Roman" panose="02020603050405020304" pitchFamily="18" charset="0"/>
              </a:rPr>
              <a:t>Pour relever ces défis, 3 évolutions majeures du système de santé régional sont nécessaires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Plus de </a:t>
            </a: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prévention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et de </a:t>
            </a: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promotion de la santé</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15000"/>
              </a:lnSpc>
              <a:spcAft>
                <a:spcPts val="0"/>
              </a:spcAft>
              <a:buClr>
                <a:srgbClr val="002060"/>
              </a:buClr>
              <a:buSzPts val="1000"/>
              <a:buFont typeface="Symbol" panose="05050102010706020507" pitchFamily="18" charset="2"/>
              <a:buChar char=""/>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Plus de prises en charge à domicile et d’inclusion</a:t>
            </a:r>
            <a:r>
              <a:rPr lang="fr-FR" sz="1300" dirty="0">
                <a:solidFill>
                  <a:srgbClr val="299A73"/>
                </a:solidFill>
                <a:latin typeface="Calibri" panose="020F0502020204030204" pitchFamily="34" charset="0"/>
                <a:ea typeface="Calibri" panose="020F0502020204030204" pitchFamily="34" charset="0"/>
                <a:cs typeface="Times New Roman" panose="02020603050405020304" pitchFamily="18" charset="0"/>
              </a:rPr>
              <a:t>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au plus près des milieux de vie (personnes âgées,  en situation de handicap et publics vulnérables),</a:t>
            </a:r>
          </a:p>
          <a:p>
            <a:pPr marL="342900" lvl="0" indent="-342900" algn="just">
              <a:lnSpc>
                <a:spcPct val="115000"/>
              </a:lnSpc>
              <a:spcAft>
                <a:spcPts val="0"/>
              </a:spcAft>
              <a:buClr>
                <a:srgbClr val="002060"/>
              </a:buClr>
              <a:buSzPts val="1000"/>
              <a:buFont typeface="Symbol" panose="05050102010706020507" pitchFamily="18" charset="2"/>
              <a:buChar char=""/>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Plus de prises en charge personnalisées et coordonnées</a:t>
            </a:r>
            <a:r>
              <a:rPr lang="fr-FR" sz="1300" dirty="0">
                <a:solidFill>
                  <a:srgbClr val="299A73"/>
                </a:solidFill>
                <a:latin typeface="Calibri" panose="020F0502020204030204" pitchFamily="34" charset="0"/>
                <a:ea typeface="Calibri" panose="020F0502020204030204" pitchFamily="34" charset="0"/>
                <a:cs typeface="Times New Roman" panose="02020603050405020304" pitchFamily="18" charset="0"/>
              </a:rPr>
              <a:t>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avec une participation active des patients.</a:t>
            </a:r>
          </a:p>
          <a:p>
            <a:pPr>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fr-FR" sz="13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 enjeux et des priorités partagés</a:t>
            </a:r>
            <a:endParaRPr lang="fr-FR" sz="13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p:cNvSpPr txBox="1"/>
          <p:nvPr/>
        </p:nvSpPr>
        <p:spPr>
          <a:xfrm>
            <a:off x="407368" y="2319671"/>
            <a:ext cx="6444882" cy="4003404"/>
          </a:xfrm>
          <a:prstGeom prst="rect">
            <a:avLst/>
          </a:prstGeom>
          <a:noFill/>
          <a:ln>
            <a:solidFill>
              <a:schemeClr val="tx1"/>
            </a:solidFill>
          </a:ln>
        </p:spPr>
        <p:txBody>
          <a:bodyPr wrap="square" rtlCol="0">
            <a:spAutoFit/>
          </a:bodyPr>
          <a:lstStyle/>
          <a:p>
            <a:pPr algn="just">
              <a:lnSpc>
                <a:spcPct val="115000"/>
              </a:lnSpc>
              <a:spcAft>
                <a:spcPts val="0"/>
              </a:spcAft>
            </a:pPr>
            <a:r>
              <a:rPr lang="fr-FR" sz="1300" b="1" dirty="0">
                <a:latin typeface="Calibri" panose="020F0502020204030204" pitchFamily="34" charset="0"/>
                <a:ea typeface="Calibri" panose="020F0502020204030204" pitchFamily="34" charset="0"/>
                <a:cs typeface="Times New Roman" panose="02020603050405020304" pitchFamily="18" charset="0"/>
              </a:rPr>
              <a:t>5 défis à relever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DÉFI N°1</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Evolution démographique de la population et des professionnels de santé.</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DÉFI N°2</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Vieillissement de la population.</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DÉFI N°3</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Développement des maladies chroniques</a:t>
            </a:r>
            <a:r>
              <a:rPr lang="fr-FR" sz="1300" dirty="0">
                <a:latin typeface="Calibri" panose="020F0502020204030204" pitchFamily="34" charset="0"/>
                <a:ea typeface="Calibri" panose="020F0502020204030204" pitchFamily="34" charset="0"/>
                <a:cs typeface="Times New Roman" panose="02020603050405020304" pitchFamily="18" charset="0"/>
              </a:rPr>
              <a:t>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(cardio-vasculaires, diabètes, troubles psychique).</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DÉFI N°4</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Offre de santé trop orientée vers le soin au détriment de la prévention.</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299A73"/>
                </a:solidFill>
                <a:latin typeface="Calibri" panose="020F0502020204030204" pitchFamily="34" charset="0"/>
                <a:ea typeface="Calibri" panose="020F0502020204030204" pitchFamily="34" charset="0"/>
                <a:cs typeface="Times New Roman" panose="02020603050405020304" pitchFamily="18" charset="0"/>
              </a:rPr>
              <a:t>DÉFI N°5</a:t>
            </a:r>
            <a:endParaRPr lang="fr-FR" sz="1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Coordination et personnalisation de la prise en charge :  </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amélioration du parcours de santé et promotion de la participation des usagers.</a:t>
            </a:r>
            <a:endParaRPr lang="fr-FR" sz="13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263352" y="1195214"/>
            <a:ext cx="9361040" cy="1012585"/>
          </a:xfrm>
          <a:prstGeom prst="rect">
            <a:avLst/>
          </a:prstGeom>
        </p:spPr>
        <p:txBody>
          <a:bodyPr wrap="square">
            <a:spAutoFit/>
          </a:bodyPr>
          <a:lstStyle/>
          <a:p>
            <a:pPr algn="just">
              <a:lnSpc>
                <a:spcPct val="115000"/>
              </a:lnSpc>
              <a:spcAft>
                <a:spcPts val="0"/>
              </a:spcAft>
            </a:pP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Le PRS constitue </a:t>
            </a: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le cadre d’action pour tous les acteurs de santé de la région</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(professionnels, établissements et services de santé et médico-sociaux, porteurs de politiques publiques, collectivités territoriales, organismes de sécurité sociale), et a vocation </a:t>
            </a:r>
            <a:r>
              <a:rPr lang="fr-FR" sz="13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à coordonner l’ensemble des politiques publiques de santé</a:t>
            </a:r>
            <a:r>
              <a:rPr lang="fr-FR" sz="13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(dans les domaines de l’environnement, l’alimentation, l’éducation, la culture, l’aménagement du territoire, le travail, le logement, etc.).  </a:t>
            </a:r>
            <a:endParaRPr lang="fr-FR" sz="13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2817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4</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Le CLS, un levier pour agir de façon concertée </a:t>
            </a:r>
          </a:p>
          <a:p>
            <a:pPr algn="ctr"/>
            <a:r>
              <a:rPr lang="fr-FR" cap="small" dirty="0">
                <a:solidFill>
                  <a:schemeClr val="bg1"/>
                </a:solidFill>
              </a:rPr>
              <a:t>sur les déterminants de sante</a:t>
            </a:r>
          </a:p>
        </p:txBody>
      </p:sp>
      <p:sp>
        <p:nvSpPr>
          <p:cNvPr id="7" name="ZoneTexte 6"/>
          <p:cNvSpPr txBox="1"/>
          <p:nvPr/>
        </p:nvSpPr>
        <p:spPr>
          <a:xfrm>
            <a:off x="295692" y="3654203"/>
            <a:ext cx="4072116" cy="1569660"/>
          </a:xfrm>
          <a:prstGeom prst="rect">
            <a:avLst/>
          </a:prstGeom>
          <a:noFill/>
        </p:spPr>
        <p:txBody>
          <a:bodyPr wrap="square" rtlCol="0">
            <a:spAutoFit/>
          </a:bodyPr>
          <a:lstStyle/>
          <a:p>
            <a:pPr algn="just"/>
            <a:r>
              <a:rPr lang="fr-FR" sz="1600" dirty="0">
                <a:solidFill>
                  <a:srgbClr val="669900"/>
                </a:solidFill>
                <a:sym typeface="Wingdings" panose="05000000000000000000" pitchFamily="2" charset="2"/>
              </a:rPr>
              <a:t>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 travers une approche pluridisciplinaire, le CLS s’appuie sur une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approche transversale des déterminants de santé</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en impulsant une démarche forte de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promotion</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de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coordination des acteurs,</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et de </a:t>
            </a:r>
            <a:r>
              <a:rPr lang="fr-FR" sz="1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dynamisation</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des actions favorables à la santé.</a:t>
            </a:r>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6408" y="1412776"/>
            <a:ext cx="5901341" cy="4112508"/>
          </a:xfrm>
          <a:prstGeom prst="rect">
            <a:avLst/>
          </a:prstGeom>
        </p:spPr>
      </p:pic>
      <p:sp>
        <p:nvSpPr>
          <p:cNvPr id="17" name="ZoneTexte 16"/>
          <p:cNvSpPr txBox="1"/>
          <p:nvPr/>
        </p:nvSpPr>
        <p:spPr>
          <a:xfrm>
            <a:off x="295692" y="1638626"/>
            <a:ext cx="4104456" cy="1323439"/>
          </a:xfrm>
          <a:prstGeom prst="rect">
            <a:avLst/>
          </a:prstGeom>
          <a:noFill/>
        </p:spPr>
        <p:txBody>
          <a:bodyPr wrap="square" rtlCol="0">
            <a:spAutoFit/>
          </a:bodyPr>
          <a:lstStyle/>
          <a:p>
            <a:pPr algn="just"/>
            <a:r>
              <a:rPr lang="fr-FR" sz="1600" dirty="0">
                <a:solidFill>
                  <a:srgbClr val="669900"/>
                </a:solidFill>
                <a:sym typeface="Wingdings" panose="05000000000000000000" pitchFamily="2" charset="2"/>
              </a:rPr>
              <a:t> </a:t>
            </a:r>
            <a:r>
              <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L’OMS définit les déterminants de santé comme l’ensemble des « facteurs personnels, sociaux, économiques en environnementaux qui détermine l’état de santé des individus ou des populations ».</a:t>
            </a:r>
            <a:endParaRPr lang="fr-FR" sz="1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870797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5</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Le CLS sur le territoire de la CABB</a:t>
            </a:r>
          </a:p>
        </p:txBody>
      </p:sp>
      <p:sp>
        <p:nvSpPr>
          <p:cNvPr id="8" name="ZoneTexte 7"/>
          <p:cNvSpPr txBox="1"/>
          <p:nvPr/>
        </p:nvSpPr>
        <p:spPr>
          <a:xfrm>
            <a:off x="236290" y="1340768"/>
            <a:ext cx="11665296" cy="4308872"/>
          </a:xfrm>
          <a:prstGeom prst="rect">
            <a:avLst/>
          </a:prstGeom>
          <a:noFill/>
        </p:spPr>
        <p:txBody>
          <a:bodyPr wrap="square" rtlCol="0">
            <a:spAutoFit/>
          </a:bodyPr>
          <a:lstStyle/>
          <a:p>
            <a:pPr marL="285750" indent="-285750" algn="just">
              <a:buFont typeface="Wingdings" panose="05000000000000000000" pitchFamily="2" charset="2"/>
              <a:buChar char="n"/>
            </a:pP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Démarche lancée fin 2019 à partir d’une </a:t>
            </a: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concertation</a:t>
            </a:r>
            <a:r>
              <a:rPr lang="fr-FR" sz="2200" b="1" dirty="0">
                <a:solidFill>
                  <a:srgbClr val="769600"/>
                </a:solidFill>
                <a:latin typeface="Calibri" panose="020F0502020204030204" pitchFamily="34" charset="0"/>
                <a:ea typeface="Calibri" panose="020F0502020204030204" pitchFamily="34" charset="0"/>
                <a:cs typeface="Times New Roman" panose="02020603050405020304" pitchFamily="18" charset="0"/>
              </a:rPr>
              <a:t>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préalable entre la délégation départementale de l’Agence Régionale de Santé, la Ville de Brive et la Communauté d’Agglomération du Bassin de Brive.</a:t>
            </a:r>
          </a:p>
          <a:p>
            <a:pPr algn="just"/>
            <a:endPar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n"/>
            </a:pP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Réalisation d’un </a:t>
            </a: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diagnostic de santé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par l’ORS fin 2019 – début 2020 </a:t>
            </a:r>
            <a:r>
              <a:rPr lang="fr-FR" dirty="0">
                <a:solidFill>
                  <a:srgbClr val="00206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identification de </a:t>
            </a: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4 enjeux prioritaires sur le territoire,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et de premiers objectifs opérationnels (</a:t>
            </a:r>
            <a:r>
              <a:rPr lang="fr-FR" i="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voir diapo suivante</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p>
          <a:p>
            <a:pPr algn="just"/>
            <a:endPar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Consultation</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(été 2020) auprès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rPr>
              <a:t>des maires des communes Agglo et des partenaires locaux (large panel de représentation : milieux institutionnels, associatifs des secteurs médicaux, sociaux,…), afin d’alimenter qualitativement le diagnostic et de prioriser les axes de travail du CSL en prenant en compte les ressentis de terrain.</a:t>
            </a:r>
          </a:p>
          <a:p>
            <a:pPr algn="just"/>
            <a:endPar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Approbation de la démarche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en Conseil Communautaire le 21 septembre 2020.</a:t>
            </a:r>
          </a:p>
          <a:p>
            <a:pPr algn="just"/>
            <a:endPar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Concertation </a:t>
            </a:r>
            <a:r>
              <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en groupes de travail, comité technique et comité de pilotage de fin 2020 à fin 2021</a:t>
            </a:r>
          </a:p>
          <a:p>
            <a:pPr algn="just"/>
            <a:endParaRPr lang="fr-FR"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b="1"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Signature le 15 octobre 2021.</a:t>
            </a:r>
          </a:p>
        </p:txBody>
      </p:sp>
    </p:spTree>
    <p:extLst>
      <p:ext uri="{BB962C8B-B14F-4D97-AF65-F5344CB8AC3E}">
        <p14:creationId xmlns:p14="http://schemas.microsoft.com/office/powerpoint/2010/main" val="103686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6</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Animation et pilotage du </a:t>
            </a:r>
            <a:r>
              <a:rPr lang="fr-FR" cap="small" dirty="0" err="1">
                <a:solidFill>
                  <a:schemeClr val="bg1"/>
                </a:solidFill>
              </a:rPr>
              <a:t>cls</a:t>
            </a:r>
            <a:endParaRPr lang="fr-FR" cap="small" dirty="0">
              <a:solidFill>
                <a:schemeClr val="bg1"/>
              </a:solidFill>
            </a:endParaRPr>
          </a:p>
        </p:txBody>
      </p:sp>
      <p:sp>
        <p:nvSpPr>
          <p:cNvPr id="8" name="ZoneTexte 7"/>
          <p:cNvSpPr txBox="1"/>
          <p:nvPr/>
        </p:nvSpPr>
        <p:spPr>
          <a:xfrm>
            <a:off x="263352" y="1229373"/>
            <a:ext cx="6048672" cy="5093702"/>
          </a:xfrm>
          <a:prstGeom prst="rect">
            <a:avLst/>
          </a:prstGeom>
          <a:noFill/>
        </p:spPr>
        <p:txBody>
          <a:bodyPr wrap="square" rtlCol="0">
            <a:spAutoFit/>
          </a:bodyPr>
          <a:lstStyle/>
          <a:p>
            <a:pPr marL="285750" indent="-285750" algn="just">
              <a:buFont typeface="Wingdings" panose="05000000000000000000" pitchFamily="2" charset="2"/>
              <a:buChar char="n"/>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Les</a:t>
            </a:r>
            <a:r>
              <a:rPr lang="fr-FR" sz="15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Groupes de travail </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(GT) : représentants techniques et opérationnels de l’ensemble des acteurs locaux menant des actions dans les champs d’intervention du CLS.  L’ingénierie des GT, leur lien de proximité avec le terrain, sont un facteur essentiel de réussite du CLS. Leur rôle est de réfléchir collectivement au plan d’action du CLS, puis, sur la durée du contrat, de participer à la mise en œuvre des actions.</a:t>
            </a:r>
          </a:p>
          <a:p>
            <a:pPr algn="just"/>
            <a:endParaRPr lang="fr-FR" sz="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endPar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Le</a:t>
            </a:r>
            <a:r>
              <a:rPr lang="fr-FR" sz="15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Comité Technique </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400" dirty="0" err="1">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CoTech</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 techniciens représentants des organismes / services concernés, ou impliqués dans l’animation de la démarche.</a:t>
            </a:r>
          </a:p>
          <a:p>
            <a:pPr algn="just"/>
            <a:endParaRPr lang="fr-FR" sz="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Instance opérationnelle;</a:t>
            </a: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Analyse de la cohérence des travaux des GT avec les enjeux identifiés, et de l’articulation du CLS avec les autres dispositifs existants; réorientation si nécessaire;</a:t>
            </a: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Production d’outils d’aide à la décision pour le Comité de Pilotage.</a:t>
            </a:r>
          </a:p>
          <a:p>
            <a:pPr algn="just"/>
            <a:endParaRPr lang="fr-FR" sz="15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 typeface="Wingdings" panose="05000000000000000000" pitchFamily="2" charset="2"/>
              <a:buChar char="n"/>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a:t>
            </a:r>
            <a:r>
              <a:rPr lang="fr-FR" sz="15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 </a:t>
            </a:r>
            <a:r>
              <a:rPr lang="fr-FR" b="1" dirty="0">
                <a:solidFill>
                  <a:srgbClr val="76960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Comité de Pilotage </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400" dirty="0" err="1">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CoPil</a:t>
            </a: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 signataires CLS + acteurs stratégiques locaux.</a:t>
            </a:r>
          </a:p>
          <a:p>
            <a:pPr algn="just"/>
            <a:endParaRPr lang="fr-FR" sz="6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Instance décisionnelle;</a:t>
            </a: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Pilotage du CLS;</a:t>
            </a:r>
          </a:p>
          <a:p>
            <a:pPr marL="285750" indent="-285750" algn="just">
              <a:buFontTx/>
              <a:buChar char="-"/>
            </a:pPr>
            <a:r>
              <a:rPr lang="fr-FR" sz="1400" dirty="0">
                <a:solidFill>
                  <a:srgbClr val="00206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Validation des orientations et perspectives, évaluation des actions.</a:t>
            </a:r>
          </a:p>
        </p:txBody>
      </p:sp>
      <p:graphicFrame>
        <p:nvGraphicFramePr>
          <p:cNvPr id="6" name="Tableau 5"/>
          <p:cNvGraphicFramePr>
            <a:graphicFrameLocks noGrp="1"/>
          </p:cNvGraphicFramePr>
          <p:nvPr>
            <p:extLst>
              <p:ext uri="{D42A27DB-BD31-4B8C-83A1-F6EECF244321}">
                <p14:modId xmlns:p14="http://schemas.microsoft.com/office/powerpoint/2010/main" val="2048615472"/>
              </p:ext>
            </p:extLst>
          </p:nvPr>
        </p:nvGraphicFramePr>
        <p:xfrm>
          <a:off x="6744072" y="2794629"/>
          <a:ext cx="4983410" cy="2559243"/>
        </p:xfrm>
        <a:graphic>
          <a:graphicData uri="http://schemas.openxmlformats.org/drawingml/2006/table">
            <a:tbl>
              <a:tblPr firstRow="1" bandRow="1">
                <a:tableStyleId>{F2DE63D5-997A-4646-A377-4702673A728D}</a:tableStyleId>
              </a:tblPr>
              <a:tblGrid>
                <a:gridCol w="2491705">
                  <a:extLst>
                    <a:ext uri="{9D8B030D-6E8A-4147-A177-3AD203B41FA5}">
                      <a16:colId xmlns:a16="http://schemas.microsoft.com/office/drawing/2014/main" val="20000"/>
                    </a:ext>
                  </a:extLst>
                </a:gridCol>
                <a:gridCol w="2491705">
                  <a:extLst>
                    <a:ext uri="{9D8B030D-6E8A-4147-A177-3AD203B41FA5}">
                      <a16:colId xmlns:a16="http://schemas.microsoft.com/office/drawing/2014/main" val="20001"/>
                    </a:ext>
                  </a:extLst>
                </a:gridCol>
              </a:tblGrid>
              <a:tr h="364386">
                <a:tc gridSpan="2">
                  <a:txBody>
                    <a:bodyPr/>
                    <a:lstStyle/>
                    <a:p>
                      <a:pPr algn="ctr"/>
                      <a:r>
                        <a:rPr lang="fr-FR" sz="1400" b="1" dirty="0"/>
                        <a:t>COMITE</a:t>
                      </a:r>
                      <a:r>
                        <a:rPr lang="fr-FR" sz="1400" b="1" baseline="0" dirty="0"/>
                        <a:t> DE PILOTAGE</a:t>
                      </a:r>
                      <a:endParaRPr lang="fr-FR" sz="1400" b="1" dirty="0"/>
                    </a:p>
                  </a:txBody>
                  <a:tcPr/>
                </a:tc>
                <a:tc hMerge="1">
                  <a:txBody>
                    <a:bodyPr/>
                    <a:lstStyle/>
                    <a:p>
                      <a:pPr algn="ctr"/>
                      <a:endParaRPr lang="fr-FR" sz="1500" b="0" dirty="0"/>
                    </a:p>
                  </a:txBody>
                  <a:tcPr/>
                </a:tc>
                <a:extLst>
                  <a:ext uri="{0D108BD9-81ED-4DB2-BD59-A6C34878D82A}">
                    <a16:rowId xmlns:a16="http://schemas.microsoft.com/office/drawing/2014/main" val="10000"/>
                  </a:ext>
                </a:extLst>
              </a:tr>
              <a:tr h="274617">
                <a:tc>
                  <a:txBody>
                    <a:bodyPr/>
                    <a:lstStyle/>
                    <a:p>
                      <a:pPr algn="ctr"/>
                      <a:r>
                        <a:rPr lang="fr-FR" sz="1200" b="1" dirty="0"/>
                        <a:t>Signataires CLS</a:t>
                      </a:r>
                    </a:p>
                  </a:txBody>
                  <a:tcPr/>
                </a:tc>
                <a:tc>
                  <a:txBody>
                    <a:bodyPr/>
                    <a:lstStyle/>
                    <a:p>
                      <a:pPr algn="ctr"/>
                      <a:r>
                        <a:rPr lang="fr-FR" sz="1200" b="1" dirty="0"/>
                        <a:t>Partenaires</a:t>
                      </a:r>
                    </a:p>
                  </a:txBody>
                  <a:tcPr/>
                </a:tc>
                <a:extLst>
                  <a:ext uri="{0D108BD9-81ED-4DB2-BD59-A6C34878D82A}">
                    <a16:rowId xmlns:a16="http://schemas.microsoft.com/office/drawing/2014/main" val="10001"/>
                  </a:ext>
                </a:extLst>
              </a:tr>
              <a:tr h="1841895">
                <a:tc>
                  <a:txBody>
                    <a:bodyPr/>
                    <a:lstStyle/>
                    <a:p>
                      <a:pPr algn="ctr"/>
                      <a:r>
                        <a:rPr lang="fr-FR" sz="1200" dirty="0"/>
                        <a:t>Ville / Agglo / ARS</a:t>
                      </a:r>
                    </a:p>
                    <a:p>
                      <a:pPr algn="ctr"/>
                      <a:r>
                        <a:rPr lang="fr-FR" sz="1200" dirty="0"/>
                        <a:t>Préfecture</a:t>
                      </a:r>
                    </a:p>
                    <a:p>
                      <a:pPr algn="ctr"/>
                      <a:r>
                        <a:rPr lang="fr-FR" sz="1200" dirty="0"/>
                        <a:t>Conseil Départemental</a:t>
                      </a:r>
                    </a:p>
                    <a:p>
                      <a:pPr algn="ctr"/>
                      <a:r>
                        <a:rPr lang="fr-FR" sz="1200" dirty="0"/>
                        <a:t>Centre hospitalier</a:t>
                      </a:r>
                    </a:p>
                    <a:p>
                      <a:pPr algn="ctr"/>
                      <a:r>
                        <a:rPr lang="fr-FR" sz="1200" dirty="0"/>
                        <a:t>Caisse Primaire d’Assurance Maladie</a:t>
                      </a:r>
                    </a:p>
                    <a:p>
                      <a:pPr algn="ctr"/>
                      <a:r>
                        <a:rPr lang="fr-FR" sz="1200" dirty="0"/>
                        <a:t>Caisse d’Allocations Familiales	</a:t>
                      </a:r>
                    </a:p>
                    <a:p>
                      <a:pPr algn="ctr"/>
                      <a:r>
                        <a:rPr lang="fr-FR" sz="1200" dirty="0"/>
                        <a:t>Mutualité Sociale Agricole</a:t>
                      </a:r>
                    </a:p>
                    <a:p>
                      <a:pPr algn="ctr"/>
                      <a:r>
                        <a:rPr lang="fr-FR" sz="1200" dirty="0"/>
                        <a:t>Direction Académique des Services de l’Education Nationale</a:t>
                      </a:r>
                    </a:p>
                    <a:p>
                      <a:pPr algn="ctr"/>
                      <a:r>
                        <a:rPr lang="fr-FR" sz="1200" dirty="0"/>
                        <a:t>France </a:t>
                      </a:r>
                      <a:r>
                        <a:rPr lang="fr-FR" sz="1200" dirty="0" err="1"/>
                        <a:t>Assos</a:t>
                      </a:r>
                      <a:r>
                        <a:rPr lang="fr-FR" sz="1200" dirty="0"/>
                        <a:t> Santé</a:t>
                      </a:r>
                    </a:p>
                  </a:txBody>
                  <a:tcPr/>
                </a:tc>
                <a:tc>
                  <a:txBody>
                    <a:bodyPr/>
                    <a:lstStyle/>
                    <a:p>
                      <a:pPr marL="0" algn="ctr" defTabSz="457200" rtl="0" eaLnBrk="1" latinLnBrk="0" hangingPunct="1"/>
                      <a:r>
                        <a:rPr lang="fr-FR" sz="1200" kern="1200" dirty="0">
                          <a:solidFill>
                            <a:schemeClr val="tx1"/>
                          </a:solidFill>
                          <a:latin typeface="+mn-lt"/>
                          <a:ea typeface="+mn-ea"/>
                          <a:cs typeface="+mn-cs"/>
                        </a:rPr>
                        <a:t>Conseils de l’Ordre des Médecins, des Chirurgiens dentistes, des infirmiers</a:t>
                      </a:r>
                    </a:p>
                    <a:p>
                      <a:pPr marL="0" algn="ctr" defTabSz="457200" rtl="0" eaLnBrk="1" latinLnBrk="0" hangingPunct="1"/>
                      <a:r>
                        <a:rPr lang="fr-FR" sz="1200" kern="1200" dirty="0">
                          <a:solidFill>
                            <a:schemeClr val="tx1"/>
                          </a:solidFill>
                          <a:latin typeface="+mn-lt"/>
                          <a:ea typeface="+mn-ea"/>
                          <a:cs typeface="+mn-cs"/>
                        </a:rPr>
                        <a:t>URPS des médecins, chirurgiens-dentistes, infirmiers, pharmaciens</a:t>
                      </a:r>
                    </a:p>
                    <a:p>
                      <a:pPr marL="0" algn="ctr" defTabSz="457200" rtl="0" eaLnBrk="1" latinLnBrk="0" hangingPunct="1"/>
                      <a:r>
                        <a:rPr lang="fr-FR" sz="1200" kern="1200" dirty="0">
                          <a:solidFill>
                            <a:schemeClr val="tx1"/>
                          </a:solidFill>
                          <a:latin typeface="+mn-lt"/>
                          <a:ea typeface="+mn-ea"/>
                          <a:cs typeface="+mn-cs"/>
                        </a:rPr>
                        <a:t>Mutualité française limousine</a:t>
                      </a:r>
                    </a:p>
                    <a:p>
                      <a:pPr marL="0" algn="ctr" defTabSz="457200" rtl="0" eaLnBrk="1" latinLnBrk="0" hangingPunct="1"/>
                      <a:r>
                        <a:rPr lang="fr-FR" sz="1200" kern="1200" dirty="0">
                          <a:solidFill>
                            <a:schemeClr val="tx1"/>
                          </a:solidFill>
                          <a:latin typeface="+mn-lt"/>
                          <a:ea typeface="+mn-ea"/>
                          <a:cs typeface="+mn-cs"/>
                        </a:rPr>
                        <a:t>Clinique des cèdres</a:t>
                      </a:r>
                    </a:p>
                    <a:p>
                      <a:pPr marL="0" algn="ctr" defTabSz="457200" rtl="0" eaLnBrk="1" latinLnBrk="0" hangingPunct="1"/>
                      <a:r>
                        <a:rPr lang="fr-FR" sz="1200" kern="1200" dirty="0" err="1">
                          <a:solidFill>
                            <a:schemeClr val="tx1"/>
                          </a:solidFill>
                          <a:latin typeface="+mn-lt"/>
                          <a:ea typeface="+mn-ea"/>
                          <a:cs typeface="+mn-cs"/>
                        </a:rPr>
                        <a:t>Ireps</a:t>
                      </a:r>
                      <a:endParaRPr lang="fr-FR" sz="1200" kern="1200" dirty="0">
                        <a:solidFill>
                          <a:schemeClr val="tx1"/>
                        </a:solidFill>
                        <a:latin typeface="+mn-lt"/>
                        <a:ea typeface="+mn-ea"/>
                        <a:cs typeface="+mn-cs"/>
                      </a:endParaRPr>
                    </a:p>
                    <a:p>
                      <a:pPr marL="0" algn="ctr" defTabSz="457200" rtl="0" eaLnBrk="1" latinLnBrk="0" hangingPunct="1"/>
                      <a:r>
                        <a:rPr lang="fr-FR" sz="1200" kern="1200" dirty="0">
                          <a:solidFill>
                            <a:schemeClr val="tx1"/>
                          </a:solidFill>
                          <a:latin typeface="+mn-lt"/>
                          <a:ea typeface="+mn-ea"/>
                          <a:cs typeface="+mn-cs"/>
                        </a:rPr>
                        <a:t>Fédération départementale Familles rurales</a:t>
                      </a:r>
                      <a:endParaRPr lang="fr-FR" sz="1200" dirty="0"/>
                    </a:p>
                  </a:txBody>
                  <a:tcPr anchor="ctr"/>
                </a:tc>
                <a:extLst>
                  <a:ext uri="{0D108BD9-81ED-4DB2-BD59-A6C34878D82A}">
                    <a16:rowId xmlns:a16="http://schemas.microsoft.com/office/drawing/2014/main" val="10002"/>
                  </a:ext>
                </a:extLst>
              </a:tr>
            </a:tbl>
          </a:graphicData>
        </a:graphic>
      </p:graphicFrame>
      <p:sp>
        <p:nvSpPr>
          <p:cNvPr id="7" name="Rectangle 6"/>
          <p:cNvSpPr/>
          <p:nvPr/>
        </p:nvSpPr>
        <p:spPr>
          <a:xfrm>
            <a:off x="3048000" y="2197894"/>
            <a:ext cx="6096000" cy="369332"/>
          </a:xfrm>
          <a:prstGeom prst="rect">
            <a:avLst/>
          </a:prstGeom>
        </p:spPr>
        <p:txBody>
          <a:bodyPr>
            <a:spAutoFit/>
          </a:bodyPr>
          <a:lstStyle/>
          <a:p>
            <a:pPr algn="just"/>
            <a:r>
              <a:rPr lang="fr-FR" b="1" cap="small" dirty="0">
                <a:solidFill>
                  <a:srgbClr val="669900"/>
                </a:solidFill>
              </a:rPr>
              <a:t>-</a:t>
            </a:r>
            <a:endParaRPr lang="fr-FR" sz="1400" dirty="0"/>
          </a:p>
        </p:txBody>
      </p:sp>
      <p:pic>
        <p:nvPicPr>
          <p:cNvPr id="3" name="Image 2"/>
          <p:cNvPicPr>
            <a:picLocks noChangeAspect="1"/>
          </p:cNvPicPr>
          <p:nvPr/>
        </p:nvPicPr>
        <p:blipFill>
          <a:blip r:embed="rId3"/>
          <a:stretch>
            <a:fillRect/>
          </a:stretch>
        </p:blipFill>
        <p:spPr>
          <a:xfrm rot="5976951">
            <a:off x="7072284" y="2238976"/>
            <a:ext cx="500849" cy="494201"/>
          </a:xfrm>
          <a:prstGeom prst="rect">
            <a:avLst/>
          </a:prstGeom>
        </p:spPr>
      </p:pic>
      <p:sp>
        <p:nvSpPr>
          <p:cNvPr id="10" name="Ellipse 9"/>
          <p:cNvSpPr/>
          <p:nvPr/>
        </p:nvSpPr>
        <p:spPr>
          <a:xfrm>
            <a:off x="8916144" y="443511"/>
            <a:ext cx="2520280" cy="22322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t>Coordination </a:t>
            </a:r>
          </a:p>
          <a:p>
            <a:pPr algn="ctr"/>
            <a:endParaRPr lang="fr-FR" sz="1500" dirty="0"/>
          </a:p>
          <a:p>
            <a:pPr algn="ctr"/>
            <a:r>
              <a:rPr lang="fr-FR" sz="1500" dirty="0"/>
              <a:t>Ingénierie</a:t>
            </a:r>
          </a:p>
          <a:p>
            <a:pPr algn="ctr"/>
            <a:endParaRPr lang="fr-FR" sz="1500" dirty="0"/>
          </a:p>
          <a:p>
            <a:pPr algn="ctr"/>
            <a:r>
              <a:rPr lang="fr-FR" sz="1500" dirty="0"/>
              <a:t>Transversalité</a:t>
            </a:r>
          </a:p>
          <a:p>
            <a:pPr algn="ctr"/>
            <a:endParaRPr lang="fr-FR" sz="1500" dirty="0"/>
          </a:p>
          <a:p>
            <a:pPr algn="ctr"/>
            <a:r>
              <a:rPr lang="fr-FR" sz="1500" dirty="0"/>
              <a:t>Interconnaissance</a:t>
            </a:r>
          </a:p>
          <a:p>
            <a:pPr algn="ctr"/>
            <a:r>
              <a:rPr lang="fr-FR" sz="2400" dirty="0"/>
              <a:t>…</a:t>
            </a:r>
          </a:p>
        </p:txBody>
      </p:sp>
    </p:spTree>
    <p:extLst>
      <p:ext uri="{BB962C8B-B14F-4D97-AF65-F5344CB8AC3E}">
        <p14:creationId xmlns:p14="http://schemas.microsoft.com/office/powerpoint/2010/main" val="1527849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7</a:t>
            </a:fld>
            <a:endParaRPr lang="fr-FR" dirty="0"/>
          </a:p>
        </p:txBody>
      </p:sp>
      <p:sp>
        <p:nvSpPr>
          <p:cNvPr id="9" name="ZoneTexte 8"/>
          <p:cNvSpPr txBox="1"/>
          <p:nvPr/>
        </p:nvSpPr>
        <p:spPr>
          <a:xfrm>
            <a:off x="222607" y="4073337"/>
            <a:ext cx="5415896" cy="369332"/>
          </a:xfrm>
          <a:prstGeom prst="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fr-FR" dirty="0"/>
              <a:t>Prise en compte des publics fragilisés</a:t>
            </a:r>
          </a:p>
        </p:txBody>
      </p:sp>
      <p:sp>
        <p:nvSpPr>
          <p:cNvPr id="11" name="ZoneTexte 10"/>
          <p:cNvSpPr txBox="1"/>
          <p:nvPr/>
        </p:nvSpPr>
        <p:spPr>
          <a:xfrm>
            <a:off x="222607" y="4614636"/>
            <a:ext cx="5415896" cy="1877437"/>
          </a:xfrm>
          <a:prstGeom prst="rect">
            <a:avLst/>
          </a:prstGeom>
          <a:noFill/>
          <a:ln>
            <a:solidFill>
              <a:schemeClr val="tx1"/>
            </a:solidFill>
          </a:ln>
        </p:spPr>
        <p:txBody>
          <a:bodyPr wrap="square" rtlCol="0">
            <a:spAutoFit/>
          </a:bodyPr>
          <a:lstStyle/>
          <a:p>
            <a:endParaRPr lang="fr-FR" sz="1600" i="1" dirty="0"/>
          </a:p>
          <a:p>
            <a:r>
              <a:rPr lang="fr-FR" sz="1400" b="1" dirty="0"/>
              <a:t>- Violences faites aux femmes, aux hommes, aux enfants.</a:t>
            </a:r>
          </a:p>
          <a:p>
            <a:r>
              <a:rPr lang="fr-FR" sz="1400" b="1" dirty="0"/>
              <a:t>- Inclusion, autonomie.</a:t>
            </a:r>
          </a:p>
          <a:p>
            <a:r>
              <a:rPr lang="fr-FR" sz="1400" b="1" dirty="0"/>
              <a:t>- Soutien aux aidants.</a:t>
            </a:r>
          </a:p>
          <a:p>
            <a:r>
              <a:rPr lang="fr-FR" sz="1400" b="1" dirty="0"/>
              <a:t>- Précarité et parcours complexes.</a:t>
            </a:r>
          </a:p>
          <a:p>
            <a:r>
              <a:rPr lang="fr-FR" sz="1400" b="1" dirty="0"/>
              <a:t>- Risque suicidaire.</a:t>
            </a:r>
          </a:p>
          <a:p>
            <a:r>
              <a:rPr lang="fr-FR" sz="1400" b="1" dirty="0"/>
              <a:t>- Conduites à risque, addiction.</a:t>
            </a:r>
          </a:p>
          <a:p>
            <a:endParaRPr lang="fr-FR" sz="1600" i="1" dirty="0"/>
          </a:p>
        </p:txBody>
      </p:sp>
      <p:sp>
        <p:nvSpPr>
          <p:cNvPr id="14" name="ZoneTexte 13"/>
          <p:cNvSpPr txBox="1"/>
          <p:nvPr/>
        </p:nvSpPr>
        <p:spPr>
          <a:xfrm>
            <a:off x="226787" y="1575150"/>
            <a:ext cx="5381597" cy="369332"/>
          </a:xfrm>
          <a:prstGeom prst="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fr-FR" dirty="0"/>
              <a:t>Accès à la prévention et aux soins</a:t>
            </a:r>
          </a:p>
        </p:txBody>
      </p:sp>
      <p:sp>
        <p:nvSpPr>
          <p:cNvPr id="15" name="ZoneTexte 14"/>
          <p:cNvSpPr txBox="1"/>
          <p:nvPr/>
        </p:nvSpPr>
        <p:spPr>
          <a:xfrm>
            <a:off x="222607" y="2103482"/>
            <a:ext cx="5389958" cy="1754326"/>
          </a:xfrm>
          <a:prstGeom prst="rect">
            <a:avLst/>
          </a:prstGeom>
          <a:noFill/>
          <a:ln>
            <a:solidFill>
              <a:schemeClr val="tx1"/>
            </a:solidFill>
          </a:ln>
        </p:spPr>
        <p:txBody>
          <a:bodyPr wrap="square" rtlCol="0">
            <a:spAutoFit/>
          </a:bodyPr>
          <a:lstStyle/>
          <a:p>
            <a:endParaRPr lang="fr-FR" sz="1600" b="1" dirty="0"/>
          </a:p>
          <a:p>
            <a:r>
              <a:rPr lang="fr-FR" sz="1600" b="1" dirty="0"/>
              <a:t>- </a:t>
            </a:r>
            <a:r>
              <a:rPr lang="fr-FR" sz="1400" b="1" dirty="0"/>
              <a:t>Démographie et couverture médicale</a:t>
            </a:r>
          </a:p>
          <a:p>
            <a:r>
              <a:rPr lang="fr-FR" sz="1400" b="1" dirty="0"/>
              <a:t>- Lisibilité et accessibilité des services</a:t>
            </a:r>
          </a:p>
          <a:p>
            <a:r>
              <a:rPr lang="fr-FR" sz="1400" b="1" dirty="0"/>
              <a:t>- Nouvelles pratiques professionnelles</a:t>
            </a:r>
          </a:p>
          <a:p>
            <a:r>
              <a:rPr lang="fr-FR" sz="1400" b="1" dirty="0"/>
              <a:t>- Dépistage des cancers</a:t>
            </a:r>
          </a:p>
          <a:p>
            <a:r>
              <a:rPr lang="fr-FR" sz="1400" b="1" dirty="0"/>
              <a:t>- Couverture vaccinale</a:t>
            </a:r>
          </a:p>
          <a:p>
            <a:endParaRPr lang="fr-FR" sz="1100" i="1" dirty="0"/>
          </a:p>
          <a:p>
            <a:endParaRPr lang="fr-FR" sz="900" i="1" dirty="0"/>
          </a:p>
        </p:txBody>
      </p:sp>
      <p:sp>
        <p:nvSpPr>
          <p:cNvPr id="16" name="Rectangle 15"/>
          <p:cNvSpPr/>
          <p:nvPr/>
        </p:nvSpPr>
        <p:spPr>
          <a:xfrm>
            <a:off x="4079776" y="2243790"/>
            <a:ext cx="1392783" cy="1283554"/>
          </a:xfrm>
          <a:prstGeom prst="rect">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9" name="ZoneTexte 18"/>
          <p:cNvSpPr txBox="1"/>
          <p:nvPr/>
        </p:nvSpPr>
        <p:spPr>
          <a:xfrm>
            <a:off x="6168007" y="1605177"/>
            <a:ext cx="5760641" cy="369332"/>
          </a:xfrm>
          <a:prstGeom prst="rect">
            <a:avLst/>
          </a:prstGeom>
          <a:solidFill>
            <a:schemeClr val="accent1"/>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fr-FR" dirty="0"/>
              <a:t>Promotion de la santé</a:t>
            </a:r>
          </a:p>
        </p:txBody>
      </p:sp>
      <p:sp>
        <p:nvSpPr>
          <p:cNvPr id="20" name="ZoneTexte 19"/>
          <p:cNvSpPr txBox="1"/>
          <p:nvPr/>
        </p:nvSpPr>
        <p:spPr>
          <a:xfrm>
            <a:off x="6183630" y="2161233"/>
            <a:ext cx="5745018" cy="1708160"/>
          </a:xfrm>
          <a:prstGeom prst="rect">
            <a:avLst/>
          </a:prstGeom>
          <a:noFill/>
          <a:ln>
            <a:solidFill>
              <a:schemeClr val="tx1"/>
            </a:solidFill>
          </a:ln>
        </p:spPr>
        <p:txBody>
          <a:bodyPr wrap="square" rtlCol="0">
            <a:spAutoFit/>
          </a:bodyPr>
          <a:lstStyle/>
          <a:p>
            <a:endParaRPr lang="fr-FR" sz="800" b="1" dirty="0"/>
          </a:p>
          <a:p>
            <a:r>
              <a:rPr lang="fr-FR" sz="1600" b="1" dirty="0"/>
              <a:t>- </a:t>
            </a:r>
            <a:r>
              <a:rPr lang="fr-FR" sz="1400" b="1" dirty="0"/>
              <a:t>Activité physique.</a:t>
            </a:r>
          </a:p>
          <a:p>
            <a:r>
              <a:rPr lang="fr-FR" sz="1400" b="1" dirty="0"/>
              <a:t>- Sport santé et sport adapté.</a:t>
            </a:r>
          </a:p>
          <a:p>
            <a:r>
              <a:rPr lang="fr-FR" sz="1400" b="1" dirty="0"/>
              <a:t>- Alimentation.</a:t>
            </a:r>
          </a:p>
          <a:p>
            <a:r>
              <a:rPr lang="fr-FR" sz="1400" b="1" dirty="0"/>
              <a:t>- Compétences psychosociales. </a:t>
            </a:r>
          </a:p>
          <a:p>
            <a:r>
              <a:rPr lang="fr-FR" sz="1400" b="1" dirty="0"/>
              <a:t>- Promotion de la santé mentale.</a:t>
            </a:r>
          </a:p>
          <a:p>
            <a:r>
              <a:rPr lang="fr-FR" sz="1400" b="1" dirty="0"/>
              <a:t>- Soutien à la parentalité.</a:t>
            </a:r>
          </a:p>
          <a:p>
            <a:endParaRPr lang="fr-FR" sz="1100" b="1" dirty="0"/>
          </a:p>
        </p:txBody>
      </p:sp>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28448" y="2317288"/>
            <a:ext cx="1470820" cy="1449971"/>
          </a:xfrm>
          <a:prstGeom prst="rect">
            <a:avLst/>
          </a:prstGeom>
        </p:spPr>
      </p:pic>
      <p:sp>
        <p:nvSpPr>
          <p:cNvPr id="22" name="ZoneTexte 21"/>
          <p:cNvSpPr txBox="1"/>
          <p:nvPr/>
        </p:nvSpPr>
        <p:spPr>
          <a:xfrm>
            <a:off x="6168007" y="4056117"/>
            <a:ext cx="5760642" cy="369332"/>
          </a:xfrm>
          <a:prstGeom prst="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fr-FR" dirty="0"/>
              <a:t>Santé environnementale</a:t>
            </a:r>
          </a:p>
        </p:txBody>
      </p:sp>
      <p:sp>
        <p:nvSpPr>
          <p:cNvPr id="23" name="ZoneTexte 22"/>
          <p:cNvSpPr txBox="1"/>
          <p:nvPr/>
        </p:nvSpPr>
        <p:spPr>
          <a:xfrm>
            <a:off x="6168007" y="4584001"/>
            <a:ext cx="5760641" cy="1969770"/>
          </a:xfrm>
          <a:prstGeom prst="rect">
            <a:avLst/>
          </a:prstGeom>
          <a:solidFill>
            <a:schemeClr val="bg1"/>
          </a:solidFill>
          <a:ln>
            <a:solidFill>
              <a:schemeClr val="tx1"/>
            </a:solidFill>
          </a:ln>
        </p:spPr>
        <p:txBody>
          <a:bodyPr wrap="square" rtlCol="0">
            <a:spAutoFit/>
          </a:bodyPr>
          <a:lstStyle/>
          <a:p>
            <a:endParaRPr lang="fr-FR" sz="1600" i="1" dirty="0"/>
          </a:p>
          <a:p>
            <a:r>
              <a:rPr lang="fr-FR" sz="1600" b="1" dirty="0"/>
              <a:t>- </a:t>
            </a:r>
            <a:r>
              <a:rPr lang="fr-FR" sz="1400" b="1" dirty="0"/>
              <a:t>Sensibilisation sur les leviers environnementaux liés à la santé.</a:t>
            </a:r>
          </a:p>
          <a:p>
            <a:r>
              <a:rPr lang="fr-FR" sz="1400" b="1" dirty="0"/>
              <a:t>- Intégration des critères santé dans les politiques publiques.</a:t>
            </a:r>
          </a:p>
          <a:p>
            <a:r>
              <a:rPr lang="fr-FR" sz="1400" b="1" dirty="0"/>
              <a:t>- Qualité de l’air intérieur et extérieur.</a:t>
            </a:r>
          </a:p>
          <a:p>
            <a:r>
              <a:rPr lang="fr-FR" sz="1400" b="1" dirty="0"/>
              <a:t>- Nuisances sonores.</a:t>
            </a:r>
          </a:p>
          <a:p>
            <a:pPr marL="285750" indent="-285750">
              <a:buFontTx/>
              <a:buChar char="-"/>
            </a:pPr>
            <a:endParaRPr lang="fr-FR" sz="1600" i="1" dirty="0"/>
          </a:p>
          <a:p>
            <a:pPr marL="285750" indent="-285750">
              <a:buFontTx/>
              <a:buChar char="-"/>
            </a:pPr>
            <a:endParaRPr lang="fr-FR" sz="1600" i="1" dirty="0"/>
          </a:p>
          <a:p>
            <a:pPr marL="285750" indent="-285750">
              <a:buFontTx/>
              <a:buChar char="-"/>
            </a:pPr>
            <a:endParaRPr lang="fr-FR" sz="1600" i="1" dirty="0"/>
          </a:p>
        </p:txBody>
      </p:sp>
      <p:pic>
        <p:nvPicPr>
          <p:cNvPr id="24" name="Image 23"/>
          <p:cNvPicPr>
            <a:picLocks noChangeAspect="1"/>
          </p:cNvPicPr>
          <p:nvPr/>
        </p:nvPicPr>
        <p:blipFill rotWithShape="1">
          <a:blip r:embed="rId5" cstate="print">
            <a:extLst>
              <a:ext uri="{28A0092B-C50C-407E-A947-70E740481C1C}">
                <a14:useLocalDpi xmlns:a14="http://schemas.microsoft.com/office/drawing/2010/main" val="0"/>
              </a:ext>
            </a:extLst>
          </a:blip>
          <a:srcRect l="10904" t="6770" r="12770" b="7318"/>
          <a:stretch/>
        </p:blipFill>
        <p:spPr>
          <a:xfrm>
            <a:off x="10632504" y="5127554"/>
            <a:ext cx="1054838" cy="1187297"/>
          </a:xfrm>
          <a:prstGeom prst="rect">
            <a:avLst/>
          </a:prstGeom>
        </p:spPr>
      </p:pic>
      <p:pic>
        <p:nvPicPr>
          <p:cNvPr id="13" name="Image 12"/>
          <p:cNvPicPr>
            <a:picLocks noChangeAspect="1"/>
          </p:cNvPicPr>
          <p:nvPr/>
        </p:nvPicPr>
        <p:blipFill rotWithShape="1">
          <a:blip r:embed="rId6"/>
          <a:srcRect l="23356" r="25024"/>
          <a:stretch/>
        </p:blipFill>
        <p:spPr>
          <a:xfrm>
            <a:off x="3998808" y="5127554"/>
            <a:ext cx="1473751" cy="1257701"/>
          </a:xfrm>
          <a:prstGeom prst="rect">
            <a:avLst/>
          </a:prstGeom>
        </p:spPr>
      </p:pic>
      <p:sp>
        <p:nvSpPr>
          <p:cNvPr id="25"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rPr>
              <a:t>LE CLS : une feuille de route partagée, un plan d’action à construire.</a:t>
            </a:r>
          </a:p>
        </p:txBody>
      </p:sp>
      <p:sp>
        <p:nvSpPr>
          <p:cNvPr id="5" name="ZoneTexte 4"/>
          <p:cNvSpPr txBox="1"/>
          <p:nvPr/>
        </p:nvSpPr>
        <p:spPr>
          <a:xfrm>
            <a:off x="209317" y="1011336"/>
            <a:ext cx="11656937" cy="523220"/>
          </a:xfrm>
          <a:prstGeom prst="rect">
            <a:avLst/>
          </a:prstGeom>
          <a:noFill/>
        </p:spPr>
        <p:txBody>
          <a:bodyPr wrap="square" rtlCol="0">
            <a:spAutoFit/>
          </a:bodyPr>
          <a:lstStyle/>
          <a:p>
            <a:r>
              <a:rPr lang="fr-FR" sz="1400" i="1" dirty="0"/>
              <a:t>S’agissant d’une première contractualisation sur le territoire, les travaux des acteurs ont permis de définir une feuille de route répondant aux enjeux prioritaires identifiés :</a:t>
            </a:r>
          </a:p>
        </p:txBody>
      </p:sp>
    </p:spTree>
    <p:extLst>
      <p:ext uri="{BB962C8B-B14F-4D97-AF65-F5344CB8AC3E}">
        <p14:creationId xmlns:p14="http://schemas.microsoft.com/office/powerpoint/2010/main" val="1709374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8</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latin typeface="Arial" panose="020B0604020202020204" pitchFamily="34" charset="0"/>
                <a:cs typeface="Arial" panose="020B0604020202020204" pitchFamily="34" charset="0"/>
              </a:rPr>
              <a:t>CONSTRUCTION CLS</a:t>
            </a:r>
          </a:p>
        </p:txBody>
      </p:sp>
      <p:graphicFrame>
        <p:nvGraphicFramePr>
          <p:cNvPr id="9" name="Diagramme 8"/>
          <p:cNvGraphicFramePr/>
          <p:nvPr>
            <p:extLst/>
          </p:nvPr>
        </p:nvGraphicFramePr>
        <p:xfrm>
          <a:off x="2027548" y="980728"/>
          <a:ext cx="8136904"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me 14"/>
          <p:cNvGraphicFramePr/>
          <p:nvPr>
            <p:extLst/>
          </p:nvPr>
        </p:nvGraphicFramePr>
        <p:xfrm>
          <a:off x="173822" y="3730787"/>
          <a:ext cx="5761384" cy="2592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7" name="Diagramme 16"/>
          <p:cNvGraphicFramePr/>
          <p:nvPr>
            <p:extLst/>
          </p:nvPr>
        </p:nvGraphicFramePr>
        <p:xfrm>
          <a:off x="6256794" y="3730787"/>
          <a:ext cx="5761384" cy="259228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0" name="Organigramme : Connecteur 19"/>
          <p:cNvSpPr/>
          <p:nvPr/>
        </p:nvSpPr>
        <p:spPr>
          <a:xfrm>
            <a:off x="4972248" y="3400758"/>
            <a:ext cx="2247504" cy="1476164"/>
          </a:xfrm>
          <a:prstGeom prst="flowChartConnector">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i="1" dirty="0">
                <a:ln w="0"/>
                <a:solidFill>
                  <a:schemeClr val="tx1"/>
                </a:solidFill>
                <a:effectLst>
                  <a:outerShdw blurRad="38100" dist="19050" dir="2700000" algn="tl" rotWithShape="0">
                    <a:schemeClr val="dk1">
                      <a:alpha val="40000"/>
                    </a:schemeClr>
                  </a:outerShdw>
                </a:effectLst>
              </a:rPr>
              <a:t>RECHERCHE D’UNE DYNAMIQUE CONSTRUCTIVE D’ANIMATION DE RESEAU</a:t>
            </a:r>
          </a:p>
        </p:txBody>
      </p:sp>
      <p:cxnSp>
        <p:nvCxnSpPr>
          <p:cNvPr id="25" name="Connecteur droit 24"/>
          <p:cNvCxnSpPr>
            <a:stCxn id="20" idx="0"/>
          </p:cNvCxnSpPr>
          <p:nvPr/>
        </p:nvCxnSpPr>
        <p:spPr>
          <a:xfrm flipV="1">
            <a:off x="6096000" y="2060848"/>
            <a:ext cx="0" cy="133991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necteur droit 26"/>
          <p:cNvCxnSpPr>
            <a:stCxn id="20" idx="6"/>
          </p:cNvCxnSpPr>
          <p:nvPr/>
        </p:nvCxnSpPr>
        <p:spPr>
          <a:xfrm>
            <a:off x="7219752" y="4138840"/>
            <a:ext cx="604440"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9" name="Connecteur droit 28"/>
          <p:cNvCxnSpPr>
            <a:stCxn id="20" idx="2"/>
          </p:cNvCxnSpPr>
          <p:nvPr/>
        </p:nvCxnSpPr>
        <p:spPr>
          <a:xfrm flipH="1">
            <a:off x="4367808" y="4138840"/>
            <a:ext cx="604440"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63913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9</a:t>
            </a:fld>
            <a:endParaRPr lang="fr-FR" dirty="0"/>
          </a:p>
        </p:txBody>
      </p:sp>
      <p:sp>
        <p:nvSpPr>
          <p:cNvPr id="18" name="Titre 1"/>
          <p:cNvSpPr txBox="1">
            <a:spLocks/>
          </p:cNvSpPr>
          <p:nvPr/>
        </p:nvSpPr>
        <p:spPr bwMode="auto">
          <a:xfrm>
            <a:off x="263352" y="2276872"/>
            <a:ext cx="11665296" cy="1800200"/>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all" dirty="0">
                <a:solidFill>
                  <a:schemeClr val="bg1"/>
                </a:solidFill>
              </a:rPr>
              <a:t>Objectifs stratégiques et pistes d’actions</a:t>
            </a:r>
          </a:p>
          <a:p>
            <a:pPr algn="ctr"/>
            <a:endParaRPr lang="fr-FR" cap="all" dirty="0">
              <a:solidFill>
                <a:schemeClr val="bg1"/>
              </a:solidFill>
            </a:endParaRPr>
          </a:p>
          <a:p>
            <a:pPr algn="ctr"/>
            <a:r>
              <a:rPr lang="fr-FR" cap="all" dirty="0">
                <a:solidFill>
                  <a:schemeClr val="bg1"/>
                </a:solidFill>
              </a:rPr>
              <a:t>ANIMATION TERRITORIALE DU CONTRAT LOCAL DE Santé.</a:t>
            </a:r>
          </a:p>
        </p:txBody>
      </p:sp>
      <p:sp>
        <p:nvSpPr>
          <p:cNvPr id="2" name="ZoneTexte 1"/>
          <p:cNvSpPr txBox="1"/>
          <p:nvPr/>
        </p:nvSpPr>
        <p:spPr>
          <a:xfrm>
            <a:off x="705744" y="577807"/>
            <a:ext cx="4320480" cy="369332"/>
          </a:xfrm>
          <a:prstGeom prst="rect">
            <a:avLst/>
          </a:prstGeom>
          <a:solidFill>
            <a:schemeClr val="bg1"/>
          </a:solidFill>
        </p:spPr>
        <p:txBody>
          <a:bodyPr wrap="square" rtlCol="0">
            <a:spAutoFit/>
          </a:bodyPr>
          <a:lstStyle/>
          <a:p>
            <a:endParaRPr lang="fr-FR" dirty="0">
              <a:solidFill>
                <a:schemeClr val="bg1"/>
              </a:solidFill>
            </a:endParaRPr>
          </a:p>
        </p:txBody>
      </p:sp>
    </p:spTree>
    <p:extLst>
      <p:ext uri="{BB962C8B-B14F-4D97-AF65-F5344CB8AC3E}">
        <p14:creationId xmlns:p14="http://schemas.microsoft.com/office/powerpoint/2010/main" val="1561524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10</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1 / ANIMATION TERRITORIALE DU CONTRAT LOCAL DE SANTE</a:t>
            </a:r>
          </a:p>
        </p:txBody>
      </p:sp>
      <p:graphicFrame>
        <p:nvGraphicFramePr>
          <p:cNvPr id="6" name="Diagramme 5"/>
          <p:cNvGraphicFramePr/>
          <p:nvPr>
            <p:extLst/>
          </p:nvPr>
        </p:nvGraphicFramePr>
        <p:xfrm>
          <a:off x="263352" y="404664"/>
          <a:ext cx="11665296" cy="5373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2" name="Groupe 21"/>
          <p:cNvGrpSpPr/>
          <p:nvPr/>
        </p:nvGrpSpPr>
        <p:grpSpPr>
          <a:xfrm>
            <a:off x="263352" y="3994168"/>
            <a:ext cx="5588724" cy="606619"/>
            <a:chOff x="0" y="1908201"/>
            <a:chExt cx="5588724" cy="673773"/>
          </a:xfrm>
        </p:grpSpPr>
        <p:sp>
          <p:nvSpPr>
            <p:cNvPr id="23" name="Rectangle 22"/>
            <p:cNvSpPr/>
            <p:nvPr/>
          </p:nvSpPr>
          <p:spPr>
            <a:xfrm>
              <a:off x="0" y="1908201"/>
              <a:ext cx="5588724" cy="673773"/>
            </a:xfrm>
            <a:prstGeom prst="rect">
              <a:avLst/>
            </a:prstGeom>
            <a:solidFill>
              <a:schemeClr val="tx2">
                <a:lumMod val="60000"/>
                <a:lumOff val="40000"/>
              </a:schemeClr>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sp>
        <p:sp>
          <p:nvSpPr>
            <p:cNvPr id="24" name="Rectangle 23"/>
            <p:cNvSpPr/>
            <p:nvPr/>
          </p:nvSpPr>
          <p:spPr>
            <a:xfrm>
              <a:off x="0" y="1908202"/>
              <a:ext cx="5588724" cy="3963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t" anchorCtr="0">
              <a:noAutofit/>
            </a:bodyPr>
            <a:lstStyle/>
            <a:p>
              <a:pPr lvl="0" defTabSz="711200">
                <a:lnSpc>
                  <a:spcPct val="90000"/>
                </a:lnSpc>
                <a:spcBef>
                  <a:spcPct val="0"/>
                </a:spcBef>
                <a:spcAft>
                  <a:spcPct val="35000"/>
                </a:spcAft>
              </a:pPr>
              <a:r>
                <a:rPr lang="fr-FR" sz="1500" dirty="0"/>
                <a:t>Pilotage : </a:t>
              </a:r>
            </a:p>
            <a:p>
              <a:pPr lvl="0" defTabSz="711200">
                <a:lnSpc>
                  <a:spcPct val="90000"/>
                </a:lnSpc>
                <a:spcBef>
                  <a:spcPct val="0"/>
                </a:spcBef>
                <a:spcAft>
                  <a:spcPct val="35000"/>
                </a:spcAft>
              </a:pPr>
              <a:r>
                <a:rPr lang="fr-FR" sz="1500" dirty="0"/>
                <a:t>Communauté d’Agglomération de Brive / Ville de Brive / ARS.</a:t>
              </a:r>
            </a:p>
            <a:p>
              <a:pPr lvl="0" defTabSz="711200">
                <a:lnSpc>
                  <a:spcPct val="90000"/>
                </a:lnSpc>
                <a:spcBef>
                  <a:spcPct val="0"/>
                </a:spcBef>
                <a:spcAft>
                  <a:spcPct val="35000"/>
                </a:spcAft>
              </a:pPr>
              <a:endParaRPr lang="fr-FR" sz="500" dirty="0"/>
            </a:p>
            <a:p>
              <a:pPr lvl="0" algn="l" defTabSz="622300">
                <a:lnSpc>
                  <a:spcPct val="90000"/>
                </a:lnSpc>
                <a:spcBef>
                  <a:spcPct val="0"/>
                </a:spcBef>
                <a:spcAft>
                  <a:spcPct val="35000"/>
                </a:spcAft>
              </a:pPr>
              <a:endParaRPr lang="fr-FR" sz="1600" kern="1200" dirty="0"/>
            </a:p>
            <a:p>
              <a:pPr lvl="0" algn="l" defTabSz="622300">
                <a:lnSpc>
                  <a:spcPct val="90000"/>
                </a:lnSpc>
                <a:spcBef>
                  <a:spcPct val="0"/>
                </a:spcBef>
                <a:spcAft>
                  <a:spcPct val="35000"/>
                </a:spcAft>
              </a:pPr>
              <a:endParaRPr lang="fr-FR" sz="1600" kern="1200" dirty="0"/>
            </a:p>
            <a:p>
              <a:pPr lvl="0" algn="l" defTabSz="622300">
                <a:lnSpc>
                  <a:spcPct val="90000"/>
                </a:lnSpc>
                <a:spcBef>
                  <a:spcPct val="0"/>
                </a:spcBef>
                <a:spcAft>
                  <a:spcPct val="35000"/>
                </a:spcAft>
              </a:pPr>
              <a:endParaRPr lang="fr-FR" sz="1600" kern="1200" dirty="0"/>
            </a:p>
          </p:txBody>
        </p:sp>
      </p:grpSp>
      <p:sp>
        <p:nvSpPr>
          <p:cNvPr id="7" name="Ellipse 6"/>
          <p:cNvSpPr/>
          <p:nvPr/>
        </p:nvSpPr>
        <p:spPr>
          <a:xfrm>
            <a:off x="4086994" y="4803938"/>
            <a:ext cx="4018012" cy="1884262"/>
          </a:xfrm>
          <a:prstGeom prst="ellipse">
            <a:avLst/>
          </a:prstGeom>
          <a:scene3d>
            <a:camera prst="orthographicFront"/>
            <a:lightRig rig="threePt" dir="t"/>
          </a:scene3d>
          <a:sp3d>
            <a:bevelT w="139700" prst="cross"/>
          </a:sp3d>
        </p:spPr>
        <p:style>
          <a:lnRef idx="2">
            <a:schemeClr val="accent3"/>
          </a:lnRef>
          <a:fillRef idx="1">
            <a:schemeClr val="lt1"/>
          </a:fillRef>
          <a:effectRef idx="0">
            <a:schemeClr val="accent3"/>
          </a:effectRef>
          <a:fontRef idx="minor">
            <a:schemeClr val="dk1"/>
          </a:fontRef>
        </p:style>
        <p:txBody>
          <a:bodyPr rtlCol="0" anchor="ctr"/>
          <a:lstStyle/>
          <a:p>
            <a:pPr algn="ctr"/>
            <a:r>
              <a:rPr lang="fr-FR" sz="1700" dirty="0"/>
              <a:t>Une stratégie de </a:t>
            </a:r>
            <a:r>
              <a:rPr lang="fr-FR" sz="2000" b="1" i="1" cap="small" dirty="0">
                <a:solidFill>
                  <a:schemeClr val="tx2"/>
                </a:solidFill>
              </a:rPr>
              <a:t>Communication </a:t>
            </a:r>
          </a:p>
          <a:p>
            <a:pPr algn="ctr"/>
            <a:r>
              <a:rPr lang="fr-FR" sz="1700" dirty="0"/>
              <a:t>sur la démarche à définir avec les partenaires et les acteurs relais du territoire</a:t>
            </a:r>
            <a:r>
              <a:rPr lang="fr-FR" dirty="0"/>
              <a:t>.</a:t>
            </a:r>
          </a:p>
        </p:txBody>
      </p:sp>
    </p:spTree>
    <p:extLst>
      <p:ext uri="{BB962C8B-B14F-4D97-AF65-F5344CB8AC3E}">
        <p14:creationId xmlns:p14="http://schemas.microsoft.com/office/powerpoint/2010/main" val="1966114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11</a:t>
            </a:fld>
            <a:endParaRPr lang="fr-FR" dirty="0"/>
          </a:p>
        </p:txBody>
      </p:sp>
      <p:sp>
        <p:nvSpPr>
          <p:cNvPr id="18" name="Titre 1"/>
          <p:cNvSpPr txBox="1">
            <a:spLocks/>
          </p:cNvSpPr>
          <p:nvPr/>
        </p:nvSpPr>
        <p:spPr bwMode="auto">
          <a:xfrm>
            <a:off x="263352" y="2276872"/>
            <a:ext cx="11665296" cy="1728192"/>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all" dirty="0">
                <a:solidFill>
                  <a:schemeClr val="bg1"/>
                </a:solidFill>
              </a:rPr>
              <a:t>Objectifs stratégiques et pistes d’actions</a:t>
            </a:r>
          </a:p>
          <a:p>
            <a:pPr algn="ctr"/>
            <a:endParaRPr lang="fr-FR" cap="all" dirty="0">
              <a:solidFill>
                <a:schemeClr val="bg1"/>
              </a:solidFill>
            </a:endParaRPr>
          </a:p>
          <a:p>
            <a:pPr algn="ctr"/>
            <a:r>
              <a:rPr lang="fr-FR" cap="all" dirty="0">
                <a:solidFill>
                  <a:schemeClr val="bg1"/>
                </a:solidFill>
              </a:rPr>
              <a:t>RENFORCER L’ACCOMPAGNEMENT DES PERSONNES FRAGILES OU à RISQUE.</a:t>
            </a:r>
          </a:p>
        </p:txBody>
      </p:sp>
      <p:sp>
        <p:nvSpPr>
          <p:cNvPr id="2" name="ZoneTexte 1"/>
          <p:cNvSpPr txBox="1"/>
          <p:nvPr/>
        </p:nvSpPr>
        <p:spPr>
          <a:xfrm>
            <a:off x="705744" y="577807"/>
            <a:ext cx="4320480" cy="369332"/>
          </a:xfrm>
          <a:prstGeom prst="rect">
            <a:avLst/>
          </a:prstGeom>
          <a:solidFill>
            <a:schemeClr val="bg1"/>
          </a:solidFill>
        </p:spPr>
        <p:txBody>
          <a:bodyPr wrap="square" rtlCol="0">
            <a:spAutoFit/>
          </a:bodyPr>
          <a:lstStyle/>
          <a:p>
            <a:endParaRPr lang="fr-FR" dirty="0">
              <a:solidFill>
                <a:schemeClr val="bg1"/>
              </a:solidFill>
            </a:endParaRPr>
          </a:p>
        </p:txBody>
      </p:sp>
    </p:spTree>
    <p:extLst>
      <p:ext uri="{BB962C8B-B14F-4D97-AF65-F5344CB8AC3E}">
        <p14:creationId xmlns:p14="http://schemas.microsoft.com/office/powerpoint/2010/main" val="773150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12</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2 / RENFORCER L’ACCOMPAGNEMENT DES PERSONNES FRAGILES OU À RISQUE</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2</a:t>
              </a:r>
              <a:r>
                <a:rPr lang="fr-FR" sz="2000" kern="1200" dirty="0"/>
                <a:t>/A Renforcer la lutte contre les violences faites aux femmes, aux hommes et aux enfants.</a:t>
              </a:r>
            </a:p>
          </p:txBody>
        </p:sp>
      </p:grpSp>
      <p:sp>
        <p:nvSpPr>
          <p:cNvPr id="2" name="Organigramme : Processus 1"/>
          <p:cNvSpPr/>
          <p:nvPr/>
        </p:nvSpPr>
        <p:spPr>
          <a:xfrm>
            <a:off x="263352" y="2052728"/>
            <a:ext cx="3600400" cy="4232012"/>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i="1" dirty="0">
                <a:solidFill>
                  <a:schemeClr val="tx1"/>
                </a:solidFill>
              </a:rPr>
              <a:t>Dans un contexte favorisant les situations de violence : </a:t>
            </a:r>
          </a:p>
          <a:p>
            <a:pPr algn="just"/>
            <a:endParaRPr lang="fr-FR" sz="1400" dirty="0">
              <a:solidFill>
                <a:schemeClr val="tx1"/>
              </a:solidFill>
            </a:endParaRPr>
          </a:p>
          <a:p>
            <a:pPr algn="just"/>
            <a:r>
              <a:rPr lang="fr-FR" sz="1400" dirty="0">
                <a:solidFill>
                  <a:schemeClr val="tx1"/>
                </a:solidFill>
              </a:rPr>
              <a:t>Nécessité d’améliorer la lisibilité des acteurs et des dispositifs.</a:t>
            </a:r>
          </a:p>
          <a:p>
            <a:pPr algn="just"/>
            <a:endParaRPr lang="fr-FR" sz="1400" dirty="0">
              <a:solidFill>
                <a:schemeClr val="tx1"/>
              </a:solidFill>
            </a:endParaRPr>
          </a:p>
          <a:p>
            <a:pPr algn="just"/>
            <a:r>
              <a:rPr lang="fr-FR" sz="1400" dirty="0">
                <a:solidFill>
                  <a:schemeClr val="tx1"/>
                </a:solidFill>
              </a:rPr>
              <a:t>Besoin de renforcer la coordination des champs d’intervention.</a:t>
            </a:r>
          </a:p>
        </p:txBody>
      </p:sp>
      <p:sp>
        <p:nvSpPr>
          <p:cNvPr id="14" name="Organigramme : Processus 13"/>
          <p:cNvSpPr/>
          <p:nvPr/>
        </p:nvSpPr>
        <p:spPr>
          <a:xfrm>
            <a:off x="4295800" y="2051877"/>
            <a:ext cx="3600400" cy="4232863"/>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000" b="1" i="1" dirty="0">
              <a:solidFill>
                <a:schemeClr val="tx1"/>
              </a:solidFill>
            </a:endParaRPr>
          </a:p>
          <a:p>
            <a:pPr algn="just"/>
            <a:r>
              <a:rPr lang="fr-FR" sz="1400" dirty="0">
                <a:solidFill>
                  <a:schemeClr val="tx1"/>
                </a:solidFill>
              </a:rPr>
              <a:t>Rendre plus accessibles les outils de prévention et les dispositifs de soutien.</a:t>
            </a:r>
          </a:p>
          <a:p>
            <a:pPr algn="just"/>
            <a:endParaRPr lang="fr-FR" sz="1400" b="1" i="1" dirty="0">
              <a:solidFill>
                <a:schemeClr val="tx1"/>
              </a:solidFill>
            </a:endParaRPr>
          </a:p>
          <a:p>
            <a:pPr algn="just"/>
            <a:r>
              <a:rPr lang="fr-FR" sz="1400" dirty="0">
                <a:solidFill>
                  <a:schemeClr val="tx1"/>
                </a:solidFill>
              </a:rPr>
              <a:t>Favoriser l’interconnaissance des acteurs, « outiller » les relais de terrain afin d’assurer une orientation adaptée.</a:t>
            </a:r>
          </a:p>
          <a:p>
            <a:pPr algn="just"/>
            <a:endParaRPr lang="fr-FR" sz="1400" dirty="0">
              <a:solidFill>
                <a:schemeClr val="tx1"/>
              </a:solidFill>
            </a:endParaRPr>
          </a:p>
          <a:p>
            <a:pPr algn="just"/>
            <a:r>
              <a:rPr lang="fr-FR" sz="1400" dirty="0">
                <a:solidFill>
                  <a:schemeClr val="tx1"/>
                </a:solidFill>
              </a:rPr>
              <a:t>Porter une réflexion </a:t>
            </a:r>
            <a:r>
              <a:rPr lang="fr-FR" sz="1400" dirty="0" err="1">
                <a:solidFill>
                  <a:schemeClr val="tx1"/>
                </a:solidFill>
              </a:rPr>
              <a:t>pluripartenariale</a:t>
            </a:r>
            <a:r>
              <a:rPr lang="fr-FR" sz="1400" dirty="0">
                <a:solidFill>
                  <a:schemeClr val="tx1"/>
                </a:solidFill>
              </a:rPr>
              <a:t> sur la fluidité des parcours.</a:t>
            </a:r>
          </a:p>
          <a:p>
            <a:endParaRPr lang="fr-FR" sz="1400" b="1" i="1" dirty="0">
              <a:solidFill>
                <a:schemeClr val="tx1"/>
              </a:solidFill>
            </a:endParaRPr>
          </a:p>
          <a:p>
            <a:endParaRPr lang="fr-FR" sz="1400" b="1" i="1" dirty="0">
              <a:solidFill>
                <a:schemeClr val="tx1"/>
              </a:solidFill>
            </a:endParaRPr>
          </a:p>
        </p:txBody>
      </p:sp>
      <p:sp>
        <p:nvSpPr>
          <p:cNvPr id="15" name="Organigramme : Processus 14"/>
          <p:cNvSpPr/>
          <p:nvPr/>
        </p:nvSpPr>
        <p:spPr>
          <a:xfrm>
            <a:off x="8270215" y="2052301"/>
            <a:ext cx="3600400" cy="4247327"/>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dirty="0">
              <a:solidFill>
                <a:schemeClr val="tx1"/>
              </a:solidFill>
            </a:endParaRPr>
          </a:p>
          <a:p>
            <a:pPr algn="just"/>
            <a:r>
              <a:rPr lang="fr-FR" sz="1400" dirty="0">
                <a:solidFill>
                  <a:schemeClr val="tx1"/>
                </a:solidFill>
              </a:rPr>
              <a:t>Finaliser / créer / diffuser des répertoires et fiches réflexe adaptés aux publics ciblés. </a:t>
            </a:r>
          </a:p>
          <a:p>
            <a:pPr algn="just"/>
            <a:endParaRPr lang="fr-FR" sz="1400" dirty="0">
              <a:solidFill>
                <a:schemeClr val="tx1"/>
              </a:solidFill>
            </a:endParaRPr>
          </a:p>
          <a:p>
            <a:pPr algn="just"/>
            <a:r>
              <a:rPr lang="fr-FR" sz="1400" dirty="0">
                <a:solidFill>
                  <a:schemeClr val="tx1"/>
                </a:solidFill>
              </a:rPr>
              <a:t>Construire un programme pluriannuel de sensibilisation et d’interconnaissance à l’échelle du territoire (professionnels de santé, acteurs primo-accueil, milieu associatif, commerçants de proximité…).</a:t>
            </a:r>
          </a:p>
          <a:p>
            <a:pPr algn="just"/>
            <a:endParaRPr lang="fr-FR" sz="1400" dirty="0">
              <a:solidFill>
                <a:schemeClr val="tx1"/>
              </a:solidFill>
            </a:endParaRPr>
          </a:p>
          <a:p>
            <a:pPr algn="just"/>
            <a:r>
              <a:rPr lang="fr-FR" sz="1400" dirty="0">
                <a:solidFill>
                  <a:schemeClr val="tx1"/>
                </a:solidFill>
              </a:rPr>
              <a:t>Animer un groupe de travail afin de :  </a:t>
            </a:r>
          </a:p>
          <a:p>
            <a:pPr algn="just"/>
            <a:endParaRPr lang="fr-FR" sz="1400" dirty="0">
              <a:solidFill>
                <a:schemeClr val="tx1"/>
              </a:solidFill>
            </a:endParaRPr>
          </a:p>
          <a:p>
            <a:pPr marL="285750" indent="-285750" algn="just">
              <a:buFont typeface="Wingdings" panose="05000000000000000000" pitchFamily="2" charset="2"/>
              <a:buChar char="¡"/>
            </a:pPr>
            <a:r>
              <a:rPr lang="fr-FR" sz="1200" dirty="0">
                <a:solidFill>
                  <a:schemeClr val="tx1"/>
                </a:solidFill>
              </a:rPr>
              <a:t>formaliser les liens existants,</a:t>
            </a:r>
          </a:p>
          <a:p>
            <a:pPr algn="just"/>
            <a:endParaRPr lang="fr-FR" sz="1200" dirty="0">
              <a:solidFill>
                <a:schemeClr val="tx1"/>
              </a:solidFill>
            </a:endParaRPr>
          </a:p>
          <a:p>
            <a:pPr marL="285750" indent="-285750" algn="just">
              <a:buFont typeface="Wingdings" panose="05000000000000000000" pitchFamily="2" charset="2"/>
              <a:buChar char="¡"/>
            </a:pPr>
            <a:r>
              <a:rPr lang="fr-FR" sz="1200" dirty="0">
                <a:solidFill>
                  <a:schemeClr val="tx1"/>
                </a:solidFill>
              </a:rPr>
              <a:t>structurer le partage d’information et l’observation des besoins, </a:t>
            </a:r>
          </a:p>
          <a:p>
            <a:pPr algn="just"/>
            <a:endParaRPr lang="fr-FR" sz="1200" dirty="0">
              <a:solidFill>
                <a:schemeClr val="tx1"/>
              </a:solidFill>
            </a:endParaRPr>
          </a:p>
          <a:p>
            <a:pPr marL="285750" indent="-285750" algn="just">
              <a:buFont typeface="Wingdings" panose="05000000000000000000" pitchFamily="2" charset="2"/>
              <a:buChar char="¡"/>
            </a:pPr>
            <a:r>
              <a:rPr lang="fr-FR" sz="1200" dirty="0">
                <a:solidFill>
                  <a:schemeClr val="tx1"/>
                </a:solidFill>
              </a:rPr>
              <a:t>réfléchir à des leviers d’action complémentaires pour pallier aux besoins repérés.</a:t>
            </a:r>
          </a:p>
        </p:txBody>
      </p:sp>
    </p:spTree>
    <p:extLst>
      <p:ext uri="{BB962C8B-B14F-4D97-AF65-F5344CB8AC3E}">
        <p14:creationId xmlns:p14="http://schemas.microsoft.com/office/powerpoint/2010/main" val="3172871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13</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2 / RENFORCER L’ACCOMPAGNEMENT DES PERSONNES FRAGILES OU À RISQUE</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2/B  Renforcer le repérage et la prise en charge de la souffrance psychique.</a:t>
              </a:r>
            </a:p>
          </p:txBody>
        </p:sp>
      </p:grpSp>
      <p:sp>
        <p:nvSpPr>
          <p:cNvPr id="13" name="Organigramme : Processus 12"/>
          <p:cNvSpPr/>
          <p:nvPr/>
        </p:nvSpPr>
        <p:spPr>
          <a:xfrm>
            <a:off x="263352" y="1967746"/>
            <a:ext cx="3600400" cy="3765510"/>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i="1" dirty="0">
                <a:solidFill>
                  <a:schemeClr val="tx1"/>
                </a:solidFill>
              </a:rPr>
              <a:t>Dans un contexte favorisant les situations de souffrance psychique</a:t>
            </a:r>
          </a:p>
          <a:p>
            <a:pPr algn="just"/>
            <a:endParaRPr lang="fr-FR" sz="1400" dirty="0">
              <a:solidFill>
                <a:schemeClr val="tx1"/>
              </a:solidFill>
            </a:endParaRPr>
          </a:p>
          <a:p>
            <a:pPr algn="just"/>
            <a:r>
              <a:rPr lang="fr-FR" sz="1400" dirty="0">
                <a:solidFill>
                  <a:schemeClr val="tx1"/>
                </a:solidFill>
              </a:rPr>
              <a:t>Besoin de faire connaître et </a:t>
            </a:r>
            <a:r>
              <a:rPr lang="fr-FR" sz="1400" dirty="0" err="1">
                <a:solidFill>
                  <a:schemeClr val="tx1"/>
                </a:solidFill>
              </a:rPr>
              <a:t>déstigmatiser</a:t>
            </a:r>
            <a:r>
              <a:rPr lang="fr-FR" sz="1400" dirty="0">
                <a:solidFill>
                  <a:schemeClr val="tx1"/>
                </a:solidFill>
              </a:rPr>
              <a:t> les enjeux de santé mentale.</a:t>
            </a:r>
          </a:p>
          <a:p>
            <a:pPr algn="just"/>
            <a:endParaRPr lang="fr-FR" sz="1400" dirty="0">
              <a:solidFill>
                <a:schemeClr val="tx1"/>
              </a:solidFill>
            </a:endParaRPr>
          </a:p>
          <a:p>
            <a:pPr algn="just"/>
            <a:r>
              <a:rPr lang="fr-FR" sz="1400" dirty="0">
                <a:solidFill>
                  <a:schemeClr val="tx1"/>
                </a:solidFill>
              </a:rPr>
              <a:t>Besoin de coordonner les acteurs, valoriser et renforcer les actions locales.</a:t>
            </a:r>
          </a:p>
          <a:p>
            <a:pPr algn="just"/>
            <a:endParaRPr lang="fr-FR" sz="1400" dirty="0">
              <a:solidFill>
                <a:schemeClr val="tx1"/>
              </a:solidFill>
            </a:endParaRPr>
          </a:p>
          <a:p>
            <a:pPr algn="just"/>
            <a:r>
              <a:rPr lang="fr-FR" sz="1400" dirty="0">
                <a:solidFill>
                  <a:schemeClr val="tx1"/>
                </a:solidFill>
              </a:rPr>
              <a:t>Opportunité de relayer les actions du Projet Territorial en Santé Mentale.</a:t>
            </a:r>
          </a:p>
          <a:p>
            <a:pPr algn="just"/>
            <a:endParaRPr lang="fr-FR" sz="1400" dirty="0">
              <a:solidFill>
                <a:schemeClr val="tx1"/>
              </a:solidFill>
            </a:endParaRPr>
          </a:p>
        </p:txBody>
      </p:sp>
      <p:sp>
        <p:nvSpPr>
          <p:cNvPr id="16" name="Organigramme : Processus 15"/>
          <p:cNvSpPr/>
          <p:nvPr/>
        </p:nvSpPr>
        <p:spPr>
          <a:xfrm>
            <a:off x="4278308" y="1967746"/>
            <a:ext cx="3600400" cy="376551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000" b="1" i="1" dirty="0">
              <a:solidFill>
                <a:schemeClr val="tx1"/>
              </a:solidFill>
            </a:endParaRPr>
          </a:p>
          <a:p>
            <a:pPr algn="just"/>
            <a:r>
              <a:rPr lang="fr-FR" sz="1400" dirty="0">
                <a:solidFill>
                  <a:schemeClr val="tx1"/>
                </a:solidFill>
              </a:rPr>
              <a:t>Valoriser, renforcer et structurer les actions et moyens du Contrat Local en Santé Mentale (CLSM).</a:t>
            </a:r>
          </a:p>
          <a:p>
            <a:pPr algn="just"/>
            <a:endParaRPr lang="fr-FR" sz="1400" dirty="0">
              <a:solidFill>
                <a:schemeClr val="tx1"/>
              </a:solidFill>
            </a:endParaRPr>
          </a:p>
          <a:p>
            <a:pPr algn="just"/>
            <a:r>
              <a:rPr lang="fr-FR" sz="1400" dirty="0">
                <a:solidFill>
                  <a:schemeClr val="tx1"/>
                </a:solidFill>
              </a:rPr>
              <a:t>Promouvoir la santé mentale pour mieux prévenir / repérer / signaler.</a:t>
            </a:r>
          </a:p>
          <a:p>
            <a:pPr algn="just"/>
            <a:endParaRPr lang="fr-FR" sz="1400" dirty="0">
              <a:solidFill>
                <a:schemeClr val="tx1"/>
              </a:solidFill>
            </a:endParaRPr>
          </a:p>
          <a:p>
            <a:pPr algn="just"/>
            <a:r>
              <a:rPr lang="fr-FR" sz="1400" dirty="0">
                <a:solidFill>
                  <a:schemeClr val="tx1"/>
                </a:solidFill>
              </a:rPr>
              <a:t>Prévenir le risque suicidaire (ex </a:t>
            </a:r>
            <a:r>
              <a:rPr lang="fr-FR" sz="1400" dirty="0" err="1">
                <a:solidFill>
                  <a:schemeClr val="tx1"/>
                </a:solidFill>
              </a:rPr>
              <a:t>Vigilans</a:t>
            </a:r>
            <a:r>
              <a:rPr lang="fr-FR" sz="1400" dirty="0">
                <a:solidFill>
                  <a:schemeClr val="tx1"/>
                </a:solidFill>
              </a:rPr>
              <a:t>) notamment en renforçant les actions auprès des populations plus exposées.</a:t>
            </a:r>
          </a:p>
          <a:p>
            <a:pPr algn="just"/>
            <a:endParaRPr lang="fr-FR" sz="1400" dirty="0">
              <a:solidFill>
                <a:schemeClr val="tx1"/>
              </a:solidFill>
            </a:endParaRPr>
          </a:p>
          <a:p>
            <a:pPr algn="just"/>
            <a:r>
              <a:rPr lang="fr-FR" sz="1400" dirty="0">
                <a:solidFill>
                  <a:schemeClr val="tx1"/>
                </a:solidFill>
              </a:rPr>
              <a:t>Promouvoir et Développer les Groupements d’entraide mutuelles.</a:t>
            </a:r>
          </a:p>
        </p:txBody>
      </p:sp>
      <p:sp>
        <p:nvSpPr>
          <p:cNvPr id="17" name="Organigramme : Processus 16"/>
          <p:cNvSpPr/>
          <p:nvPr/>
        </p:nvSpPr>
        <p:spPr>
          <a:xfrm>
            <a:off x="8328248" y="1967746"/>
            <a:ext cx="3600400" cy="376551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Adosser le CLSM au Contrat Local de Santé.</a:t>
            </a:r>
          </a:p>
          <a:p>
            <a:pPr algn="just"/>
            <a:endParaRPr lang="fr-FR" sz="1400" dirty="0">
              <a:solidFill>
                <a:schemeClr val="tx1"/>
              </a:solidFill>
            </a:endParaRPr>
          </a:p>
          <a:p>
            <a:pPr algn="just"/>
            <a:r>
              <a:rPr lang="fr-FR" sz="1400" dirty="0">
                <a:solidFill>
                  <a:schemeClr val="tx1"/>
                </a:solidFill>
              </a:rPr>
              <a:t>Favoriser l’interconnaissance des acteurs via l’animation de réseau (CLSM).</a:t>
            </a:r>
          </a:p>
          <a:p>
            <a:pPr algn="just"/>
            <a:endParaRPr lang="fr-FR" sz="1400" dirty="0">
              <a:solidFill>
                <a:schemeClr val="tx1"/>
              </a:solidFill>
            </a:endParaRPr>
          </a:p>
          <a:p>
            <a:pPr algn="just"/>
            <a:r>
              <a:rPr lang="fr-FR" sz="1400" dirty="0">
                <a:solidFill>
                  <a:schemeClr val="tx1"/>
                </a:solidFill>
              </a:rPr>
              <a:t>Proposer des formations « 1ers secours en santé mentale ».</a:t>
            </a:r>
          </a:p>
          <a:p>
            <a:pPr algn="just"/>
            <a:endParaRPr lang="fr-FR" sz="1400" dirty="0">
              <a:solidFill>
                <a:schemeClr val="tx1"/>
              </a:solidFill>
            </a:endParaRPr>
          </a:p>
          <a:p>
            <a:pPr algn="just"/>
            <a:r>
              <a:rPr lang="fr-FR" sz="1400" dirty="0">
                <a:solidFill>
                  <a:schemeClr val="tx1"/>
                </a:solidFill>
              </a:rPr>
              <a:t>Elargir les moyens de diffusion des outils de prévention en mobilisant les acteurs relais de terrain sur la CABB.</a:t>
            </a:r>
          </a:p>
          <a:p>
            <a:pPr algn="just"/>
            <a:endParaRPr lang="fr-FR" sz="1400" dirty="0">
              <a:solidFill>
                <a:schemeClr val="tx1"/>
              </a:solidFill>
            </a:endParaRPr>
          </a:p>
          <a:p>
            <a:pPr algn="just"/>
            <a:r>
              <a:rPr lang="fr-FR" sz="1400" dirty="0">
                <a:solidFill>
                  <a:schemeClr val="tx1"/>
                </a:solidFill>
              </a:rPr>
              <a:t>Structurer et valoriser des plans d’accompagnement préventifs pour les populations à risque</a:t>
            </a:r>
            <a:r>
              <a:rPr lang="fr-FR" sz="1400" b="1" i="1" dirty="0">
                <a:solidFill>
                  <a:schemeClr val="tx1"/>
                </a:solidFill>
              </a:rPr>
              <a:t>.</a:t>
            </a:r>
          </a:p>
          <a:p>
            <a:endParaRPr lang="fr-FR" sz="1400" dirty="0">
              <a:solidFill>
                <a:schemeClr val="tx1"/>
              </a:solidFill>
            </a:endParaRPr>
          </a:p>
        </p:txBody>
      </p:sp>
    </p:spTree>
    <p:extLst>
      <p:ext uri="{BB962C8B-B14F-4D97-AF65-F5344CB8AC3E}">
        <p14:creationId xmlns:p14="http://schemas.microsoft.com/office/powerpoint/2010/main" val="2699816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14</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2 / RENFORCER L’ACCOMPAGNEMENT DES PERSONNES FRAGILES OU À RISQUE</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2/C  Renforcer et adapter la prévention des conduites à risque.</a:t>
              </a:r>
            </a:p>
          </p:txBody>
        </p:sp>
      </p:grpSp>
      <p:sp>
        <p:nvSpPr>
          <p:cNvPr id="13" name="Organigramme : Processus 12"/>
          <p:cNvSpPr/>
          <p:nvPr/>
        </p:nvSpPr>
        <p:spPr>
          <a:xfrm>
            <a:off x="263352" y="1967746"/>
            <a:ext cx="3600400" cy="4413581"/>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Des leviers à investir pour développer l’interconnaissance, la coordination et le maillage des actions.</a:t>
            </a:r>
          </a:p>
          <a:p>
            <a:pPr algn="just"/>
            <a:endParaRPr lang="fr-FR" sz="1400" dirty="0">
              <a:solidFill>
                <a:schemeClr val="tx1"/>
              </a:solidFill>
            </a:endParaRPr>
          </a:p>
          <a:p>
            <a:pPr algn="just"/>
            <a:r>
              <a:rPr lang="fr-FR" sz="1400" dirty="0">
                <a:solidFill>
                  <a:schemeClr val="tx1"/>
                </a:solidFill>
              </a:rPr>
              <a:t>Des opérateurs intervenant souvent « à la demande » des acteurs de terrain : pas de coordination territoriale.</a:t>
            </a:r>
          </a:p>
          <a:p>
            <a:pPr algn="just"/>
            <a:endParaRPr lang="fr-FR" sz="1400" dirty="0">
              <a:solidFill>
                <a:schemeClr val="tx1"/>
              </a:solidFill>
            </a:endParaRPr>
          </a:p>
          <a:p>
            <a:pPr algn="just"/>
            <a:r>
              <a:rPr lang="fr-FR" sz="1400" dirty="0">
                <a:solidFill>
                  <a:schemeClr val="tx1"/>
                </a:solidFill>
              </a:rPr>
              <a:t>Une nécessité de renforcer les actions auprès des adolescents, des jeunes adultes et des parents.</a:t>
            </a:r>
          </a:p>
          <a:p>
            <a:pPr algn="just"/>
            <a:endParaRPr lang="fr-FR" sz="1400" dirty="0">
              <a:solidFill>
                <a:schemeClr val="tx1"/>
              </a:solidFill>
            </a:endParaRPr>
          </a:p>
          <a:p>
            <a:pPr algn="just"/>
            <a:r>
              <a:rPr lang="fr-FR" sz="1400" i="1" dirty="0">
                <a:solidFill>
                  <a:schemeClr val="tx1"/>
                </a:solidFill>
              </a:rPr>
              <a:t>Une réflexion à mener sur la « zone grise » entre repérage et entrée dans les démarches de soin.</a:t>
            </a:r>
          </a:p>
          <a:p>
            <a:pPr algn="just"/>
            <a:endParaRPr lang="fr-FR" sz="1400" dirty="0">
              <a:solidFill>
                <a:schemeClr val="tx1"/>
              </a:solidFill>
            </a:endParaRPr>
          </a:p>
        </p:txBody>
      </p:sp>
      <p:sp>
        <p:nvSpPr>
          <p:cNvPr id="16" name="Organigramme : Processus 15"/>
          <p:cNvSpPr/>
          <p:nvPr/>
        </p:nvSpPr>
        <p:spPr>
          <a:xfrm>
            <a:off x="4278308" y="1967747"/>
            <a:ext cx="3600400" cy="441358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000" b="1" i="1" dirty="0">
              <a:solidFill>
                <a:schemeClr val="tx1"/>
              </a:solidFill>
            </a:endParaRPr>
          </a:p>
          <a:p>
            <a:pPr algn="just"/>
            <a:r>
              <a:rPr lang="fr-FR" sz="1400" dirty="0">
                <a:solidFill>
                  <a:schemeClr val="tx1"/>
                </a:solidFill>
              </a:rPr>
              <a:t>Formaliser la structuration des actions de prévention et favoriser l’ « aller-vers ».</a:t>
            </a:r>
          </a:p>
          <a:p>
            <a:pPr algn="just"/>
            <a:endParaRPr lang="fr-FR" sz="1400" dirty="0">
              <a:solidFill>
                <a:schemeClr val="tx1"/>
              </a:solidFill>
            </a:endParaRPr>
          </a:p>
          <a:p>
            <a:pPr algn="just"/>
            <a:r>
              <a:rPr lang="fr-FR" sz="1400" dirty="0">
                <a:solidFill>
                  <a:schemeClr val="tx1"/>
                </a:solidFill>
              </a:rPr>
              <a:t>Renforcer les interventions auprès des adolescents et jeunes adultes.</a:t>
            </a:r>
          </a:p>
          <a:p>
            <a:pPr algn="just"/>
            <a:endParaRPr lang="fr-FR" sz="1400" dirty="0">
              <a:solidFill>
                <a:schemeClr val="tx1"/>
              </a:solidFill>
            </a:endParaRPr>
          </a:p>
          <a:p>
            <a:pPr algn="just"/>
            <a:r>
              <a:rPr lang="fr-FR" sz="1400" dirty="0">
                <a:solidFill>
                  <a:schemeClr val="tx1"/>
                </a:solidFill>
              </a:rPr>
              <a:t>Simplifier l’accès à l’information.</a:t>
            </a:r>
          </a:p>
          <a:p>
            <a:pPr algn="just"/>
            <a:endParaRPr lang="fr-FR" sz="1400" dirty="0">
              <a:solidFill>
                <a:schemeClr val="tx1"/>
              </a:solidFill>
            </a:endParaRPr>
          </a:p>
          <a:p>
            <a:pPr algn="just"/>
            <a:r>
              <a:rPr lang="fr-FR" sz="1400" dirty="0">
                <a:solidFill>
                  <a:schemeClr val="tx1"/>
                </a:solidFill>
              </a:rPr>
              <a:t>Accompagner la démarche d’entrée dans le parcours de soin via une coordination des opérateurs.</a:t>
            </a:r>
          </a:p>
          <a:p>
            <a:endParaRPr lang="fr-FR" sz="1200" dirty="0">
              <a:solidFill>
                <a:schemeClr val="tx1"/>
              </a:solidFill>
            </a:endParaRPr>
          </a:p>
          <a:p>
            <a:endParaRPr lang="fr-FR" sz="1200" dirty="0">
              <a:solidFill>
                <a:schemeClr val="tx1"/>
              </a:solidFill>
            </a:endParaRPr>
          </a:p>
        </p:txBody>
      </p:sp>
      <p:sp>
        <p:nvSpPr>
          <p:cNvPr id="17" name="Organigramme : Processus 16"/>
          <p:cNvSpPr/>
          <p:nvPr/>
        </p:nvSpPr>
        <p:spPr>
          <a:xfrm>
            <a:off x="8328248" y="1967746"/>
            <a:ext cx="3600400" cy="4413581"/>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Structurer une animation de réseau pour favoriser l’interconnaissance des acteurs </a:t>
            </a:r>
            <a:r>
              <a:rPr lang="fr-FR" sz="1400" dirty="0">
                <a:solidFill>
                  <a:schemeClr val="tx1"/>
                </a:solidFill>
                <a:latin typeface="Arial" panose="020B0604020202020204" pitchFamily="34" charset="0"/>
                <a:cs typeface="Arial" panose="020B0604020202020204" pitchFamily="34" charset="0"/>
              </a:rPr>
              <a:t>→ </a:t>
            </a:r>
            <a:r>
              <a:rPr lang="fr-FR" sz="1400" dirty="0">
                <a:solidFill>
                  <a:schemeClr val="tx1"/>
                </a:solidFill>
              </a:rPr>
              <a:t>à partir de cette dynamique porter des groupes de travail thématiques : </a:t>
            </a:r>
          </a:p>
          <a:p>
            <a:pPr algn="just"/>
            <a:endParaRPr lang="fr-FR" sz="1400" dirty="0">
              <a:solidFill>
                <a:schemeClr val="tx1"/>
              </a:solidFill>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État des lieux des opérations de prévention existantes ;</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Plan d’actions pour répondre aux besoins moins ou peu couverts (élargissement des vecteurs de diffusion de la communication, interventions sur le terrain, directement auprès des publics ou auprès des acteurs relais…);</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Réflexion sur l’accompagnement coordonné des parcours (lieu ressource pluridisciplinaire?);</a:t>
            </a:r>
          </a:p>
          <a:p>
            <a:pPr marL="171450" indent="-171450" algn="just">
              <a:buFont typeface="Wingdings" panose="05000000000000000000" pitchFamily="2" charset="2"/>
              <a:buChar char="¡"/>
            </a:pPr>
            <a:endParaRPr lang="fr-FR" sz="1400" dirty="0">
              <a:solidFill>
                <a:schemeClr val="tx1"/>
              </a:solidFill>
              <a:sym typeface="Wingdings" panose="05000000000000000000" pitchFamily="2" charset="2"/>
            </a:endParaRPr>
          </a:p>
          <a:p>
            <a:pPr algn="just"/>
            <a:r>
              <a:rPr lang="fr-FR" sz="1400" dirty="0">
                <a:solidFill>
                  <a:schemeClr val="tx1"/>
                </a:solidFill>
                <a:sym typeface="Wingdings" panose="05000000000000000000" pitchFamily="2" charset="2"/>
              </a:rPr>
              <a:t>Valoriser les actions de prévention et de prise en charge des conduites à risque par l’unité d’hospitalisation des 15-25 ans.</a:t>
            </a:r>
          </a:p>
          <a:p>
            <a:pPr algn="just"/>
            <a:endParaRPr lang="fr-FR" sz="1200" dirty="0">
              <a:solidFill>
                <a:schemeClr val="tx1"/>
              </a:solidFill>
              <a:sym typeface="Wingdings" panose="05000000000000000000" pitchFamily="2" charset="2"/>
            </a:endParaRPr>
          </a:p>
          <a:p>
            <a:pPr algn="just"/>
            <a:endParaRPr lang="fr-FR" sz="1200" dirty="0">
              <a:solidFill>
                <a:schemeClr val="tx1"/>
              </a:solidFill>
              <a:sym typeface="Wingdings" panose="05000000000000000000" pitchFamily="2" charset="2"/>
            </a:endParaRPr>
          </a:p>
          <a:p>
            <a:pPr marL="171450" indent="-171450">
              <a:buFont typeface="Wingdings" panose="05000000000000000000" pitchFamily="2" charset="2"/>
              <a:buChar char="¡"/>
            </a:pPr>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3735175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15</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2 / RENFORCER L’ACCOMPAGNEMENT DES PERSONNES FRAGILES OU À RISQUE</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2/D Développer les actions en faveur des aidants.</a:t>
              </a:r>
            </a:p>
          </p:txBody>
        </p:sp>
      </p:grpSp>
      <p:sp>
        <p:nvSpPr>
          <p:cNvPr id="13" name="Organigramme : Processus 12"/>
          <p:cNvSpPr/>
          <p:nvPr/>
        </p:nvSpPr>
        <p:spPr>
          <a:xfrm>
            <a:off x="263352" y="1967747"/>
            <a:ext cx="3600400" cy="412554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De nombreuses initiatives, à maintenir et consolider sur un territoire vieillissant et dans un secteur d’intervention reposant pour partie sur le bénévolat.</a:t>
            </a:r>
          </a:p>
          <a:p>
            <a:pPr algn="just"/>
            <a:endParaRPr lang="fr-FR" sz="1400" dirty="0">
              <a:solidFill>
                <a:schemeClr val="tx1"/>
              </a:solidFill>
            </a:endParaRPr>
          </a:p>
          <a:p>
            <a:pPr algn="just"/>
            <a:r>
              <a:rPr lang="fr-FR" sz="1400" dirty="0">
                <a:solidFill>
                  <a:schemeClr val="tx1"/>
                </a:solidFill>
              </a:rPr>
              <a:t>Une lisibilité parfois complexe des actions et opérateurs.</a:t>
            </a:r>
          </a:p>
          <a:p>
            <a:pPr algn="just"/>
            <a:endParaRPr lang="fr-FR" sz="1400" dirty="0">
              <a:solidFill>
                <a:schemeClr val="tx1"/>
              </a:solidFill>
            </a:endParaRPr>
          </a:p>
          <a:p>
            <a:pPr algn="just"/>
            <a:r>
              <a:rPr lang="fr-FR" sz="1400" dirty="0">
                <a:solidFill>
                  <a:schemeClr val="tx1"/>
                </a:solidFill>
              </a:rPr>
              <a:t>Des difficultés de représentation individuelles ou collectives (se reconnaître aidant; connaître les impacts de la situation d’aidant).</a:t>
            </a:r>
          </a:p>
          <a:p>
            <a:pPr algn="just"/>
            <a:endParaRPr lang="fr-FR" sz="1400" dirty="0">
              <a:solidFill>
                <a:schemeClr val="tx1"/>
              </a:solidFill>
            </a:endParaRPr>
          </a:p>
          <a:p>
            <a:pPr algn="just"/>
            <a:r>
              <a:rPr lang="fr-FR" sz="1400" dirty="0">
                <a:solidFill>
                  <a:schemeClr val="tx1"/>
                </a:solidFill>
              </a:rPr>
              <a:t>Une nécessité de mieux repérer pour mieux prévenir le sentiment d’isolement ou les situations d’épuisement</a:t>
            </a:r>
            <a:r>
              <a:rPr lang="fr-FR" sz="1200" dirty="0">
                <a:solidFill>
                  <a:schemeClr val="tx1"/>
                </a:solidFill>
              </a:rPr>
              <a:t>.</a:t>
            </a:r>
          </a:p>
          <a:p>
            <a:pPr algn="just"/>
            <a:endParaRPr lang="fr-FR" sz="1400" dirty="0">
              <a:solidFill>
                <a:schemeClr val="tx1"/>
              </a:solidFill>
            </a:endParaRPr>
          </a:p>
        </p:txBody>
      </p:sp>
      <p:sp>
        <p:nvSpPr>
          <p:cNvPr id="16" name="Organigramme : Processus 15"/>
          <p:cNvSpPr/>
          <p:nvPr/>
        </p:nvSpPr>
        <p:spPr>
          <a:xfrm>
            <a:off x="4278308" y="1967746"/>
            <a:ext cx="3600400" cy="4125549"/>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000" b="1" i="1" dirty="0">
              <a:solidFill>
                <a:schemeClr val="tx1"/>
              </a:solidFill>
            </a:endParaRPr>
          </a:p>
          <a:p>
            <a:pPr algn="just"/>
            <a:r>
              <a:rPr lang="fr-FR" sz="1400" dirty="0">
                <a:solidFill>
                  <a:schemeClr val="tx1"/>
                </a:solidFill>
              </a:rPr>
              <a:t>Recenser et faire connaître l’existant en matière de soutien aux aidants (diagnostic).</a:t>
            </a:r>
          </a:p>
          <a:p>
            <a:pPr algn="just"/>
            <a:endParaRPr lang="fr-FR" sz="1400" dirty="0">
              <a:solidFill>
                <a:schemeClr val="tx1"/>
              </a:solidFill>
            </a:endParaRPr>
          </a:p>
          <a:p>
            <a:pPr algn="just"/>
            <a:r>
              <a:rPr lang="fr-FR" sz="1400" dirty="0">
                <a:solidFill>
                  <a:schemeClr val="tx1"/>
                </a:solidFill>
              </a:rPr>
              <a:t>Renforcer la sensibilisation du grand public et du monde de travail à la situation d’aidant et à ses impacts pour faire évoluer les représentations (communication, formation, évènementiel…) et améliorer le repérage.</a:t>
            </a:r>
          </a:p>
          <a:p>
            <a:pPr algn="just"/>
            <a:endParaRPr lang="fr-FR" sz="1400" dirty="0">
              <a:solidFill>
                <a:schemeClr val="tx1"/>
              </a:solidFill>
            </a:endParaRPr>
          </a:p>
          <a:p>
            <a:pPr algn="just"/>
            <a:r>
              <a:rPr lang="fr-FR" sz="1400" dirty="0">
                <a:solidFill>
                  <a:schemeClr val="tx1"/>
                </a:solidFill>
              </a:rPr>
              <a:t>Améliorer l’accès aux dispositifs.</a:t>
            </a:r>
          </a:p>
          <a:p>
            <a:pPr algn="just"/>
            <a:endParaRPr lang="fr-FR" sz="1400" dirty="0">
              <a:solidFill>
                <a:schemeClr val="tx1"/>
              </a:solidFill>
            </a:endParaRPr>
          </a:p>
          <a:p>
            <a:pPr algn="just"/>
            <a:r>
              <a:rPr lang="fr-FR" sz="1400" dirty="0">
                <a:solidFill>
                  <a:schemeClr val="tx1"/>
                </a:solidFill>
              </a:rPr>
              <a:t>Consolider l’aide aux aidants.</a:t>
            </a:r>
          </a:p>
        </p:txBody>
      </p:sp>
      <p:sp>
        <p:nvSpPr>
          <p:cNvPr id="17" name="Organigramme : Processus 16"/>
          <p:cNvSpPr/>
          <p:nvPr/>
        </p:nvSpPr>
        <p:spPr>
          <a:xfrm>
            <a:off x="8328248" y="1967746"/>
            <a:ext cx="3600400" cy="412555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Structurer une animation de réseau pour favoriser l’interconnaissance des acteurs </a:t>
            </a:r>
            <a:r>
              <a:rPr lang="fr-FR" sz="1400" dirty="0">
                <a:solidFill>
                  <a:schemeClr val="tx1"/>
                </a:solidFill>
                <a:latin typeface="Arial" panose="020B0604020202020204" pitchFamily="34" charset="0"/>
                <a:cs typeface="Arial" panose="020B0604020202020204" pitchFamily="34" charset="0"/>
              </a:rPr>
              <a:t>→ </a:t>
            </a:r>
            <a:r>
              <a:rPr lang="fr-FR" sz="1400" dirty="0">
                <a:solidFill>
                  <a:schemeClr val="tx1"/>
                </a:solidFill>
              </a:rPr>
              <a:t>à partir de cette dynamique porter des groupes de travail thématiques :</a:t>
            </a:r>
          </a:p>
          <a:p>
            <a:pPr algn="just"/>
            <a:endParaRPr lang="fr-FR" sz="1400" dirty="0">
              <a:solidFill>
                <a:schemeClr val="tx1"/>
              </a:solidFill>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Réflexion autour d’un accueil unique (guichet d’entrée);</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Plan d’information et d’intervention : élargissement de la diffusion des outils d’informations; création de supports si nécessaire; renforcement des actions de formation en milieu professionnel et de sensibilisation du grand public;</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Temps d’échanges de pratiques pour favoriser l’essaimage des actions;</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Sensibilisation des acteurs stratégiques pouvant aider au repérage.</a:t>
            </a:r>
          </a:p>
          <a:p>
            <a:pPr algn="just"/>
            <a:endParaRPr lang="fr-FR" sz="1000" dirty="0">
              <a:solidFill>
                <a:schemeClr val="tx1"/>
              </a:solidFill>
            </a:endParaRP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287173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16</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2 / RENFORCER L’ACCOMPAGNEMENT DES PERSONNES FRAGILES OU À RISQUE</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2/E Soutenir le rôle et les droits au sein de la cité des personnes âgés et des personnes en situation de handicap.</a:t>
              </a:r>
            </a:p>
          </p:txBody>
        </p:sp>
      </p:grpSp>
      <p:sp>
        <p:nvSpPr>
          <p:cNvPr id="13" name="Organigramme : Processus 12"/>
          <p:cNvSpPr/>
          <p:nvPr/>
        </p:nvSpPr>
        <p:spPr>
          <a:xfrm>
            <a:off x="263352" y="1967747"/>
            <a:ext cx="3600400" cy="4053540"/>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Nécessité de continuer à travailler sur les représentations, de promouvoir l’inclusion et la valorisation, d’animer les solidarités.</a:t>
            </a:r>
          </a:p>
          <a:p>
            <a:pPr algn="just"/>
            <a:endParaRPr lang="fr-FR" sz="1400" dirty="0">
              <a:solidFill>
                <a:schemeClr val="tx1"/>
              </a:solidFill>
            </a:endParaRPr>
          </a:p>
          <a:p>
            <a:pPr algn="just"/>
            <a:r>
              <a:rPr lang="fr-FR" sz="1400" dirty="0">
                <a:solidFill>
                  <a:schemeClr val="tx1"/>
                </a:solidFill>
              </a:rPr>
              <a:t>Des leviers à mettre en œuvre pour améliorer l’accessibilité aux équipements et aux services.</a:t>
            </a:r>
          </a:p>
          <a:p>
            <a:pPr algn="just"/>
            <a:endParaRPr lang="fr-FR" sz="1400" dirty="0">
              <a:solidFill>
                <a:schemeClr val="tx1"/>
              </a:solidFill>
            </a:endParaRPr>
          </a:p>
          <a:p>
            <a:pPr algn="just"/>
            <a:r>
              <a:rPr lang="fr-FR" sz="1400" dirty="0">
                <a:solidFill>
                  <a:schemeClr val="tx1"/>
                </a:solidFill>
              </a:rPr>
              <a:t>Une fluidité des parcours qui pourrait être plus efficiente.</a:t>
            </a:r>
          </a:p>
          <a:p>
            <a:pPr algn="just"/>
            <a:endParaRPr lang="fr-FR" sz="1400" dirty="0">
              <a:solidFill>
                <a:schemeClr val="tx1"/>
              </a:solidFill>
            </a:endParaRPr>
          </a:p>
        </p:txBody>
      </p:sp>
      <p:sp>
        <p:nvSpPr>
          <p:cNvPr id="16" name="Organigramme : Processus 15"/>
          <p:cNvSpPr/>
          <p:nvPr/>
        </p:nvSpPr>
        <p:spPr>
          <a:xfrm>
            <a:off x="4278308" y="1967747"/>
            <a:ext cx="3600400" cy="405354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r>
              <a:rPr lang="fr-FR" sz="1400" dirty="0">
                <a:solidFill>
                  <a:schemeClr val="tx1"/>
                </a:solidFill>
              </a:rPr>
              <a:t>Renforcer l’accessibilité et les actions inclusives.</a:t>
            </a:r>
          </a:p>
          <a:p>
            <a:endParaRPr lang="fr-FR" sz="1400" dirty="0">
              <a:solidFill>
                <a:schemeClr val="tx1"/>
              </a:solidFill>
            </a:endParaRPr>
          </a:p>
          <a:p>
            <a:r>
              <a:rPr lang="fr-FR" sz="1400" dirty="0">
                <a:solidFill>
                  <a:schemeClr val="tx1"/>
                </a:solidFill>
              </a:rPr>
              <a:t>Améliorer la lisibilité et la fluidité des parcours.</a:t>
            </a:r>
          </a:p>
          <a:p>
            <a:endParaRPr lang="fr-FR" sz="1400" dirty="0">
              <a:solidFill>
                <a:schemeClr val="tx1"/>
              </a:solidFill>
            </a:endParaRPr>
          </a:p>
          <a:p>
            <a:r>
              <a:rPr lang="fr-FR" sz="1400" dirty="0">
                <a:solidFill>
                  <a:schemeClr val="tx1"/>
                </a:solidFill>
              </a:rPr>
              <a:t>Favoriser le maintien de l’autonomie et lutter contre l’isolement.</a:t>
            </a:r>
          </a:p>
        </p:txBody>
      </p:sp>
      <p:sp>
        <p:nvSpPr>
          <p:cNvPr id="17" name="Organigramme : Processus 16"/>
          <p:cNvSpPr/>
          <p:nvPr/>
        </p:nvSpPr>
        <p:spPr>
          <a:xfrm>
            <a:off x="8328248" y="1967746"/>
            <a:ext cx="3600400" cy="4053541"/>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Elaborer et diffuser un diagnostic territorial des équipements et services accessibles (en cours).</a:t>
            </a:r>
          </a:p>
          <a:p>
            <a:pPr algn="just"/>
            <a:endParaRPr lang="fr-FR" sz="1400" dirty="0">
              <a:solidFill>
                <a:schemeClr val="tx1"/>
              </a:solidFill>
            </a:endParaRPr>
          </a:p>
          <a:p>
            <a:pPr algn="just"/>
            <a:r>
              <a:rPr lang="fr-FR" sz="1400" dirty="0">
                <a:solidFill>
                  <a:schemeClr val="tx1"/>
                </a:solidFill>
              </a:rPr>
              <a:t>Echanger les pratiques pour démultiplier les actions inclusives et de solidarité (animation de réseau).</a:t>
            </a:r>
          </a:p>
          <a:p>
            <a:pPr algn="just"/>
            <a:endParaRPr lang="fr-FR" sz="1400" dirty="0">
              <a:solidFill>
                <a:schemeClr val="tx1"/>
              </a:solidFill>
            </a:endParaRPr>
          </a:p>
          <a:p>
            <a:pPr algn="just"/>
            <a:r>
              <a:rPr lang="fr-FR" sz="1400" dirty="0">
                <a:solidFill>
                  <a:schemeClr val="tx1"/>
                </a:solidFill>
              </a:rPr>
              <a:t>Sensibiliser / former les acteurs accueillant les publics (repérage, environnement institutionnel et associatif, conditions d’accueil, postures…).</a:t>
            </a:r>
          </a:p>
          <a:p>
            <a:pPr algn="just"/>
            <a:endParaRPr lang="fr-FR" sz="1400" dirty="0">
              <a:solidFill>
                <a:schemeClr val="tx1"/>
              </a:solidFill>
            </a:endParaRPr>
          </a:p>
          <a:p>
            <a:pPr algn="just"/>
            <a:r>
              <a:rPr lang="fr-FR" sz="1400" dirty="0">
                <a:solidFill>
                  <a:schemeClr val="tx1"/>
                </a:solidFill>
              </a:rPr>
              <a:t>Animer un groupe de travail et de réflexion sur l’opportunité de structuration d’une plateforme autonomie locale.</a:t>
            </a:r>
          </a:p>
          <a:p>
            <a:pPr algn="just"/>
            <a:endParaRPr lang="fr-FR" sz="1000" dirty="0">
              <a:solidFill>
                <a:schemeClr val="tx1"/>
              </a:solidFill>
            </a:endParaRPr>
          </a:p>
          <a:p>
            <a:pPr algn="just"/>
            <a:endParaRPr lang="fr-FR" sz="1000" dirty="0">
              <a:solidFill>
                <a:schemeClr val="tx1"/>
              </a:solidFill>
            </a:endParaRP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4110405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17</a:t>
            </a:fld>
            <a:endParaRPr lang="fr-FR" dirty="0"/>
          </a:p>
        </p:txBody>
      </p:sp>
      <p:sp>
        <p:nvSpPr>
          <p:cNvPr id="18" name="Titre 1"/>
          <p:cNvSpPr txBox="1">
            <a:spLocks/>
          </p:cNvSpPr>
          <p:nvPr/>
        </p:nvSpPr>
        <p:spPr bwMode="auto">
          <a:xfrm>
            <a:off x="263352" y="2276872"/>
            <a:ext cx="11665296" cy="187220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all" dirty="0">
                <a:solidFill>
                  <a:schemeClr val="bg1"/>
                </a:solidFill>
              </a:rPr>
              <a:t>Objectifs stratégiques et pistes d’actions</a:t>
            </a:r>
          </a:p>
          <a:p>
            <a:pPr algn="ctr"/>
            <a:endParaRPr lang="fr-FR" cap="all" dirty="0">
              <a:solidFill>
                <a:schemeClr val="bg1"/>
              </a:solidFill>
            </a:endParaRPr>
          </a:p>
          <a:p>
            <a:pPr algn="ctr"/>
            <a:r>
              <a:rPr lang="fr-FR" cap="all" dirty="0">
                <a:solidFill>
                  <a:schemeClr val="bg1"/>
                </a:solidFill>
              </a:rPr>
              <a:t>Créer LES CONDITIONS D’un environnement favorable à la santé. </a:t>
            </a:r>
          </a:p>
        </p:txBody>
      </p:sp>
      <p:sp>
        <p:nvSpPr>
          <p:cNvPr id="2" name="ZoneTexte 1"/>
          <p:cNvSpPr txBox="1"/>
          <p:nvPr/>
        </p:nvSpPr>
        <p:spPr>
          <a:xfrm>
            <a:off x="705744" y="577807"/>
            <a:ext cx="4320480" cy="369332"/>
          </a:xfrm>
          <a:prstGeom prst="rect">
            <a:avLst/>
          </a:prstGeom>
          <a:solidFill>
            <a:schemeClr val="bg1"/>
          </a:solidFill>
        </p:spPr>
        <p:txBody>
          <a:bodyPr wrap="square" rtlCol="0">
            <a:spAutoFit/>
          </a:bodyPr>
          <a:lstStyle/>
          <a:p>
            <a:endParaRPr lang="fr-FR" dirty="0">
              <a:solidFill>
                <a:schemeClr val="bg1"/>
              </a:solidFill>
            </a:endParaRPr>
          </a:p>
        </p:txBody>
      </p:sp>
    </p:spTree>
    <p:extLst>
      <p:ext uri="{BB962C8B-B14F-4D97-AF65-F5344CB8AC3E}">
        <p14:creationId xmlns:p14="http://schemas.microsoft.com/office/powerpoint/2010/main" val="635942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18</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3 / CRÉER LES CONDITIONS D’UN ENVIRONNEMENT FAVORABLE À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3/A Améliorer les conditions de vie dans le logement.</a:t>
              </a:r>
            </a:p>
          </p:txBody>
        </p:sp>
      </p:grpSp>
      <p:sp>
        <p:nvSpPr>
          <p:cNvPr id="13" name="Organigramme : Processus 12"/>
          <p:cNvSpPr/>
          <p:nvPr/>
        </p:nvSpPr>
        <p:spPr>
          <a:xfrm>
            <a:off x="263352" y="2051878"/>
            <a:ext cx="3600400" cy="4113426"/>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Nécessité de renforcer la sensibilisation tout public sur l’importance de la qualité de l’air dans le logement (« savoir habiter »).</a:t>
            </a:r>
          </a:p>
          <a:p>
            <a:pPr algn="just"/>
            <a:endParaRPr lang="fr-FR" sz="1400" dirty="0">
              <a:solidFill>
                <a:schemeClr val="tx1"/>
              </a:solidFill>
            </a:endParaRPr>
          </a:p>
          <a:p>
            <a:pPr algn="just"/>
            <a:r>
              <a:rPr lang="fr-FR" sz="1400" dirty="0">
                <a:solidFill>
                  <a:schemeClr val="tx1"/>
                </a:solidFill>
              </a:rPr>
              <a:t>Nécessité de renforcer et d’élargir la coordination des acteurs et des leviers mobilisables pour repérer et lutter contre les situations d’habitat dégradé.</a:t>
            </a:r>
          </a:p>
          <a:p>
            <a:pPr algn="just"/>
            <a:endParaRPr lang="fr-FR" sz="1400" dirty="0">
              <a:solidFill>
                <a:schemeClr val="tx1"/>
              </a:solidFill>
            </a:endParaRPr>
          </a:p>
          <a:p>
            <a:pPr algn="just"/>
            <a:r>
              <a:rPr lang="fr-FR" sz="1400" dirty="0">
                <a:solidFill>
                  <a:schemeClr val="tx1"/>
                </a:solidFill>
              </a:rPr>
              <a:t>Une réflexion à mener sur la complémentarité des accompagnements (sanitaire et social) des publics les plus fragiles en situation d’habitat dégradé.</a:t>
            </a:r>
          </a:p>
          <a:p>
            <a:pPr algn="just"/>
            <a:endParaRPr lang="fr-FR" sz="1400" dirty="0">
              <a:solidFill>
                <a:schemeClr val="tx1"/>
              </a:solidFill>
            </a:endParaRPr>
          </a:p>
        </p:txBody>
      </p:sp>
      <p:sp>
        <p:nvSpPr>
          <p:cNvPr id="16" name="Organigramme : Processus 15"/>
          <p:cNvSpPr/>
          <p:nvPr/>
        </p:nvSpPr>
        <p:spPr>
          <a:xfrm>
            <a:off x="4278308" y="2051878"/>
            <a:ext cx="3600400" cy="4113426"/>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r>
              <a:rPr lang="fr-FR" sz="1400" dirty="0">
                <a:solidFill>
                  <a:schemeClr val="tx1"/>
                </a:solidFill>
              </a:rPr>
              <a:t>Prévenir et sensibiliser sur les facteurs de l’habitat ayant un impact sur la santé.</a:t>
            </a:r>
          </a:p>
          <a:p>
            <a:endParaRPr lang="fr-FR" sz="1400" dirty="0">
              <a:solidFill>
                <a:schemeClr val="tx1"/>
              </a:solidFill>
            </a:endParaRPr>
          </a:p>
          <a:p>
            <a:r>
              <a:rPr lang="fr-FR" sz="1400" dirty="0">
                <a:solidFill>
                  <a:schemeClr val="tx1"/>
                </a:solidFill>
              </a:rPr>
              <a:t>Mieux repérer, accompagner et traiter les situations d’habitat dégradé.</a:t>
            </a:r>
          </a:p>
          <a:p>
            <a:endParaRPr lang="fr-FR" sz="1400" dirty="0">
              <a:solidFill>
                <a:schemeClr val="tx1"/>
              </a:solidFill>
            </a:endParaRPr>
          </a:p>
          <a:p>
            <a:r>
              <a:rPr lang="fr-FR" sz="1400" dirty="0">
                <a:solidFill>
                  <a:schemeClr val="tx1"/>
                </a:solidFill>
              </a:rPr>
              <a:t>Mieux protéger et accompagner les occupants fragiles</a:t>
            </a:r>
            <a:r>
              <a:rPr lang="fr-FR" sz="1200" dirty="0">
                <a:solidFill>
                  <a:schemeClr val="tx1"/>
                </a:solidFill>
              </a:rPr>
              <a:t>.</a:t>
            </a:r>
          </a:p>
        </p:txBody>
      </p:sp>
      <p:sp>
        <p:nvSpPr>
          <p:cNvPr id="17" name="Organigramme : Processus 16"/>
          <p:cNvSpPr/>
          <p:nvPr/>
        </p:nvSpPr>
        <p:spPr>
          <a:xfrm>
            <a:off x="8328248" y="2051878"/>
            <a:ext cx="3600400" cy="4113426"/>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Créer et animer un groupe ressource territorial pluridisciplinaire, et organiser des rencontres spécifiques Agglo du Pôle Départemental de Lutte contre l’habitat indigne :</a:t>
            </a:r>
          </a:p>
          <a:p>
            <a:pPr algn="just"/>
            <a:endParaRPr lang="fr-FR" sz="1400" dirty="0">
              <a:solidFill>
                <a:schemeClr val="tx1"/>
              </a:solidFill>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Interconnaissance des acteurs et dispositifs;</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Création d’outils communs de recensement des données, partage des connaissances, structuration des procédures;</a:t>
            </a:r>
          </a:p>
          <a:p>
            <a:pPr algn="just"/>
            <a:endParaRPr lang="fr-FR" sz="1200" dirty="0">
              <a:solidFill>
                <a:schemeClr val="tx1"/>
              </a:solidFill>
              <a:sym typeface="Wingdings" panose="05000000000000000000" pitchFamily="2" charset="2"/>
            </a:endParaRPr>
          </a:p>
          <a:p>
            <a:pPr marL="171450" indent="-171450" algn="just">
              <a:buFont typeface="Wingdings" panose="05000000000000000000" pitchFamily="2" charset="2"/>
              <a:buChar char="¡"/>
            </a:pPr>
            <a:r>
              <a:rPr lang="fr-FR" sz="1200" dirty="0">
                <a:solidFill>
                  <a:schemeClr val="tx1"/>
                </a:solidFill>
                <a:sym typeface="Wingdings" panose="05000000000000000000" pitchFamily="2" charset="2"/>
              </a:rPr>
              <a:t>Amélioration de la connaissance et de la lisibilité des mesures d’accompagnement social liées au logement; réflexion sur la mise en place d’un accompagnement pluri partenarial.</a:t>
            </a:r>
          </a:p>
          <a:p>
            <a:pPr algn="just"/>
            <a:endParaRPr lang="fr-FR" sz="1400" dirty="0">
              <a:solidFill>
                <a:schemeClr val="tx1"/>
              </a:solidFill>
            </a:endParaRPr>
          </a:p>
          <a:p>
            <a:pPr algn="just"/>
            <a:r>
              <a:rPr lang="fr-FR" sz="1400" dirty="0">
                <a:solidFill>
                  <a:schemeClr val="tx1"/>
                </a:solidFill>
              </a:rPr>
              <a:t>Elaborer un plan de sensibilisation adapté aux différents publics ciblés .</a:t>
            </a:r>
          </a:p>
          <a:p>
            <a:pPr algn="just"/>
            <a:endParaRPr lang="fr-FR" sz="1000" dirty="0">
              <a:solidFill>
                <a:schemeClr val="tx1"/>
              </a:solidFill>
            </a:endParaRP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1235073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19</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3 / CRÉER LES CONDITIONS D’UN ENVIRONNEMENT FAVORABLE À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3/B Renforcer la connaissance et la gestion des risques environnementaux; agir sur la prévention et l’éducation à la santé environnementale.</a:t>
              </a:r>
            </a:p>
          </p:txBody>
        </p:sp>
      </p:grpSp>
      <p:sp>
        <p:nvSpPr>
          <p:cNvPr id="13" name="Organigramme : Processus 12"/>
          <p:cNvSpPr/>
          <p:nvPr/>
        </p:nvSpPr>
        <p:spPr>
          <a:xfrm>
            <a:off x="263352" y="2051878"/>
            <a:ext cx="3600400" cy="4473466"/>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Des actions à mettre en œuvre pour contribuer à une meilleure perception / connaissance des facteurs environnementaux sur la santé.</a:t>
            </a:r>
          </a:p>
          <a:p>
            <a:pPr algn="just"/>
            <a:endParaRPr lang="fr-FR" sz="1400" dirty="0">
              <a:solidFill>
                <a:schemeClr val="tx1"/>
              </a:solidFill>
            </a:endParaRPr>
          </a:p>
          <a:p>
            <a:pPr algn="just"/>
            <a:r>
              <a:rPr lang="fr-FR" sz="1400" dirty="0">
                <a:solidFill>
                  <a:schemeClr val="tx1"/>
                </a:solidFill>
              </a:rPr>
              <a:t>Une dynamique de prévention précoce auprès des femmes enceintes et jeunes enfants à renforcer.</a:t>
            </a:r>
          </a:p>
          <a:p>
            <a:pPr algn="just"/>
            <a:endParaRPr lang="fr-FR" sz="1400" dirty="0">
              <a:solidFill>
                <a:schemeClr val="tx1"/>
              </a:solidFill>
            </a:endParaRPr>
          </a:p>
          <a:p>
            <a:pPr algn="just"/>
            <a:r>
              <a:rPr lang="fr-FR" sz="1400" dirty="0">
                <a:solidFill>
                  <a:schemeClr val="tx1"/>
                </a:solidFill>
              </a:rPr>
              <a:t>Une progression des espèces végétales envahissantes allergisantes à freiner, notamment via l’implication de la population.</a:t>
            </a:r>
          </a:p>
          <a:p>
            <a:pPr algn="just"/>
            <a:endParaRPr lang="fr-FR" sz="1400" dirty="0">
              <a:solidFill>
                <a:schemeClr val="tx1"/>
              </a:solidFill>
            </a:endParaRPr>
          </a:p>
          <a:p>
            <a:pPr algn="just"/>
            <a:r>
              <a:rPr lang="fr-FR" sz="1400" dirty="0">
                <a:solidFill>
                  <a:schemeClr val="tx1"/>
                </a:solidFill>
              </a:rPr>
              <a:t>Des connaissances et une implication à renforcer dans la lutte contre les insectes potentiellement vecteurs de maladie : moustique-tigre / tique.</a:t>
            </a:r>
          </a:p>
          <a:p>
            <a:pPr algn="just"/>
            <a:endParaRPr lang="fr-FR" sz="1400" dirty="0">
              <a:solidFill>
                <a:schemeClr val="tx1"/>
              </a:solidFill>
            </a:endParaRPr>
          </a:p>
        </p:txBody>
      </p:sp>
      <p:sp>
        <p:nvSpPr>
          <p:cNvPr id="16" name="Organigramme : Processus 15"/>
          <p:cNvSpPr/>
          <p:nvPr/>
        </p:nvSpPr>
        <p:spPr>
          <a:xfrm>
            <a:off x="4278308" y="2051878"/>
            <a:ext cx="3600400" cy="4473466"/>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pPr algn="just"/>
            <a:r>
              <a:rPr lang="fr-FR" sz="1400" dirty="0">
                <a:solidFill>
                  <a:schemeClr val="tx1"/>
                </a:solidFill>
              </a:rPr>
              <a:t>Promouvoir la santé environnementale en favorisant une approche participative.</a:t>
            </a:r>
          </a:p>
          <a:p>
            <a:pPr algn="just"/>
            <a:endParaRPr lang="fr-FR" sz="1400" dirty="0">
              <a:solidFill>
                <a:schemeClr val="tx1"/>
              </a:solidFill>
            </a:endParaRPr>
          </a:p>
          <a:p>
            <a:pPr algn="just"/>
            <a:r>
              <a:rPr lang="fr-FR" sz="1400" dirty="0">
                <a:solidFill>
                  <a:schemeClr val="tx1"/>
                </a:solidFill>
              </a:rPr>
              <a:t>Déployer des actions de prévention ciblant prioritairement :</a:t>
            </a:r>
          </a:p>
          <a:p>
            <a:pPr algn="just"/>
            <a:endParaRPr lang="fr-FR" sz="1400" dirty="0">
              <a:solidFill>
                <a:schemeClr val="tx1"/>
              </a:solidFill>
            </a:endParaRPr>
          </a:p>
          <a:p>
            <a:pPr marL="285750" indent="-285750" algn="just">
              <a:buFontTx/>
              <a:buChar char="-"/>
            </a:pPr>
            <a:r>
              <a:rPr lang="fr-FR" sz="1400" dirty="0">
                <a:solidFill>
                  <a:schemeClr val="tx1"/>
                </a:solidFill>
              </a:rPr>
              <a:t>La qualité de l’air et la prévention des allergies;</a:t>
            </a:r>
          </a:p>
          <a:p>
            <a:pPr algn="just"/>
            <a:endParaRPr lang="fr-FR" sz="1400" dirty="0">
              <a:solidFill>
                <a:schemeClr val="tx1"/>
              </a:solidFill>
            </a:endParaRPr>
          </a:p>
          <a:p>
            <a:pPr marL="285750" indent="-285750" algn="just">
              <a:buFontTx/>
              <a:buChar char="-"/>
            </a:pPr>
            <a:r>
              <a:rPr lang="fr-FR" sz="1400" dirty="0">
                <a:solidFill>
                  <a:schemeClr val="tx1"/>
                </a:solidFill>
              </a:rPr>
              <a:t>La Stratégie Régionale Petite enfance;</a:t>
            </a:r>
          </a:p>
          <a:p>
            <a:pPr algn="just"/>
            <a:endParaRPr lang="fr-FR" sz="1400" dirty="0">
              <a:solidFill>
                <a:schemeClr val="tx1"/>
              </a:solidFill>
            </a:endParaRPr>
          </a:p>
          <a:p>
            <a:pPr marL="285750" indent="-285750" algn="just">
              <a:buFontTx/>
              <a:buChar char="-"/>
            </a:pPr>
            <a:r>
              <a:rPr lang="fr-FR" sz="1400" dirty="0">
                <a:solidFill>
                  <a:schemeClr val="tx1"/>
                </a:solidFill>
              </a:rPr>
              <a:t>La lutte contre les espèces végétales envahissantes et les insectes vecteur de maladie à fort impact sanitaire</a:t>
            </a:r>
            <a:r>
              <a:rPr lang="fr-FR" sz="1200" dirty="0">
                <a:solidFill>
                  <a:schemeClr val="tx1"/>
                </a:solidFill>
              </a:rPr>
              <a:t>.</a:t>
            </a:r>
            <a:endParaRPr lang="fr-FR" sz="1400" dirty="0">
              <a:solidFill>
                <a:schemeClr val="tx1"/>
              </a:solidFill>
            </a:endParaRPr>
          </a:p>
        </p:txBody>
      </p:sp>
      <p:sp>
        <p:nvSpPr>
          <p:cNvPr id="17" name="Organigramme : Processus 16"/>
          <p:cNvSpPr/>
          <p:nvPr/>
        </p:nvSpPr>
        <p:spPr>
          <a:xfrm>
            <a:off x="8328248" y="2051878"/>
            <a:ext cx="3600400" cy="4473466"/>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Formalisation et mise en œuvre de plans d’information / sensibilisation / prévention selon les thématiques retenues, et favorisant l’implication des habitants.</a:t>
            </a:r>
          </a:p>
          <a:p>
            <a:pPr algn="just"/>
            <a:endParaRPr lang="fr-FR" sz="1400" dirty="0">
              <a:solidFill>
                <a:schemeClr val="tx1"/>
              </a:solidFill>
            </a:endParaRPr>
          </a:p>
          <a:p>
            <a:pPr algn="just"/>
            <a:r>
              <a:rPr lang="fr-FR" sz="1400" dirty="0">
                <a:solidFill>
                  <a:schemeClr val="tx1"/>
                </a:solidFill>
              </a:rPr>
              <a:t>Animation d’un groupe de travail partenarial petite enfance , réflexion sur la constitution d’un centre de ressources Santé environnementale périnatalité / petite enfance.</a:t>
            </a:r>
          </a:p>
          <a:p>
            <a:pPr algn="just"/>
            <a:endParaRPr lang="fr-FR" sz="1400" dirty="0">
              <a:solidFill>
                <a:schemeClr val="tx1"/>
              </a:solidFill>
            </a:endParaRPr>
          </a:p>
          <a:p>
            <a:pPr algn="just"/>
            <a:r>
              <a:rPr lang="fr-FR" sz="1400" dirty="0">
                <a:solidFill>
                  <a:schemeClr val="tx1"/>
                </a:solidFill>
              </a:rPr>
              <a:t>Renforcement de la formation des professionnels et acteurs stratégiques : mutualisation des ressources et compétences.</a:t>
            </a:r>
          </a:p>
          <a:p>
            <a:pPr algn="just"/>
            <a:endParaRPr lang="fr-FR" sz="1400" dirty="0">
              <a:solidFill>
                <a:schemeClr val="tx1"/>
              </a:solidFill>
            </a:endParaRPr>
          </a:p>
          <a:p>
            <a:pPr algn="just"/>
            <a:r>
              <a:rPr lang="fr-FR" sz="1400" dirty="0">
                <a:solidFill>
                  <a:schemeClr val="tx1"/>
                </a:solidFill>
              </a:rPr>
              <a:t>Amélioration du partage de données, voire déploiement de nouveaux outils ou indicateurs (fiches réflexe, </a:t>
            </a:r>
            <a:r>
              <a:rPr lang="fr-FR" sz="1400" dirty="0" err="1">
                <a:solidFill>
                  <a:schemeClr val="tx1"/>
                </a:solidFill>
              </a:rPr>
              <a:t>pollinarium</a:t>
            </a:r>
            <a:r>
              <a:rPr lang="fr-FR" sz="1400" dirty="0">
                <a:solidFill>
                  <a:schemeClr val="tx1"/>
                </a:solidFill>
              </a:rPr>
              <a:t>, réseaux de référents).</a:t>
            </a:r>
          </a:p>
          <a:p>
            <a:pPr algn="just"/>
            <a:endParaRPr lang="fr-FR" sz="1400" dirty="0">
              <a:solidFill>
                <a:schemeClr val="tx1"/>
              </a:solidFill>
            </a:endParaRP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1260068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20</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3 / CRÉER LES CONDITIONS D’UN ENVIRONNEMENT FAVORABLE À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3/C Renforcer la prise en compte des composantes santé dans les politiques publiques</a:t>
              </a:r>
            </a:p>
          </p:txBody>
        </p:sp>
      </p:grpSp>
      <p:sp>
        <p:nvSpPr>
          <p:cNvPr id="13" name="Organigramme : Processus 12"/>
          <p:cNvSpPr/>
          <p:nvPr/>
        </p:nvSpPr>
        <p:spPr>
          <a:xfrm>
            <a:off x="263352" y="2051878"/>
            <a:ext cx="3600400" cy="4329450"/>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Prise de conscience progressive des déterminants de santé, dont l’accompagnement peut être renforcé via des actions de sensibilisation.</a:t>
            </a:r>
          </a:p>
          <a:p>
            <a:pPr algn="just"/>
            <a:endParaRPr lang="fr-FR" sz="1400" dirty="0">
              <a:solidFill>
                <a:schemeClr val="tx1"/>
              </a:solidFill>
            </a:endParaRPr>
          </a:p>
          <a:p>
            <a:pPr algn="just"/>
            <a:r>
              <a:rPr lang="fr-FR" sz="1400" dirty="0">
                <a:solidFill>
                  <a:schemeClr val="tx1"/>
                </a:solidFill>
              </a:rPr>
              <a:t>Un enjeu qui doit s’inscrire dans les programmations et schémas d’aménagement du territoire.</a:t>
            </a:r>
          </a:p>
          <a:p>
            <a:pPr algn="just"/>
            <a:endParaRPr lang="fr-FR" sz="1400" dirty="0">
              <a:solidFill>
                <a:schemeClr val="tx1"/>
              </a:solidFill>
            </a:endParaRPr>
          </a:p>
          <a:p>
            <a:pPr algn="just"/>
            <a:r>
              <a:rPr lang="fr-FR" sz="1400" dirty="0">
                <a:solidFill>
                  <a:schemeClr val="tx1"/>
                </a:solidFill>
              </a:rPr>
              <a:t>Une nécessité de renforcer l’acculturation aux méthodologies, pratiques et outils d’intégration des enjeux de santé dans les politiques publiques.</a:t>
            </a:r>
          </a:p>
        </p:txBody>
      </p:sp>
      <p:sp>
        <p:nvSpPr>
          <p:cNvPr id="16" name="Organigramme : Processus 15"/>
          <p:cNvSpPr/>
          <p:nvPr/>
        </p:nvSpPr>
        <p:spPr>
          <a:xfrm>
            <a:off x="4278308" y="2051878"/>
            <a:ext cx="3600400" cy="432945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pPr algn="just"/>
            <a:r>
              <a:rPr lang="fr-FR" sz="1400" dirty="0">
                <a:solidFill>
                  <a:schemeClr val="tx1"/>
                </a:solidFill>
              </a:rPr>
              <a:t>Sensibiliser / former les maîtres d’ouvrage – maîtres d’œuvre – services à la démarche et aux outils (urbanisme favorable à la santé, études d’impact sur la santé (EIS)).</a:t>
            </a:r>
          </a:p>
          <a:p>
            <a:pPr algn="just"/>
            <a:endParaRPr lang="fr-FR" sz="1400" dirty="0">
              <a:solidFill>
                <a:schemeClr val="tx1"/>
              </a:solidFill>
            </a:endParaRPr>
          </a:p>
          <a:p>
            <a:pPr algn="just"/>
            <a:r>
              <a:rPr lang="fr-FR" sz="1400" dirty="0">
                <a:solidFill>
                  <a:schemeClr val="tx1"/>
                </a:solidFill>
              </a:rPr>
              <a:t>Accompagner les instances de décision volontaires dans la mise en œuvre opérationnelle.</a:t>
            </a:r>
          </a:p>
          <a:p>
            <a:pPr algn="just"/>
            <a:endParaRPr lang="fr-FR" sz="1400" dirty="0">
              <a:solidFill>
                <a:schemeClr val="tx1"/>
              </a:solidFill>
            </a:endParaRPr>
          </a:p>
          <a:p>
            <a:pPr algn="just"/>
            <a:r>
              <a:rPr lang="fr-FR" sz="1400" dirty="0">
                <a:solidFill>
                  <a:schemeClr val="tx1"/>
                </a:solidFill>
              </a:rPr>
              <a:t>Identifier sur la durée du CLS un projet d’investissement stratégique pouvant inclure une EIS.</a:t>
            </a:r>
          </a:p>
        </p:txBody>
      </p:sp>
      <p:sp>
        <p:nvSpPr>
          <p:cNvPr id="17" name="Organigramme : Processus 16"/>
          <p:cNvSpPr/>
          <p:nvPr/>
        </p:nvSpPr>
        <p:spPr>
          <a:xfrm>
            <a:off x="8328248" y="2063941"/>
            <a:ext cx="3600400" cy="432945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Faire connaître les outils existants, créer et diffuser des supports d’entrée.</a:t>
            </a:r>
          </a:p>
          <a:p>
            <a:pPr algn="just"/>
            <a:endParaRPr lang="fr-FR" sz="1400" dirty="0">
              <a:solidFill>
                <a:schemeClr val="tx1"/>
              </a:solidFill>
            </a:endParaRPr>
          </a:p>
          <a:p>
            <a:pPr algn="just"/>
            <a:r>
              <a:rPr lang="fr-FR" sz="1400" dirty="0">
                <a:solidFill>
                  <a:schemeClr val="tx1"/>
                </a:solidFill>
              </a:rPr>
              <a:t>Organiser une formation action en direction des acteurs stratégiques.</a:t>
            </a:r>
          </a:p>
          <a:p>
            <a:pPr algn="just"/>
            <a:endParaRPr lang="fr-FR" sz="1400" dirty="0">
              <a:solidFill>
                <a:schemeClr val="tx1"/>
              </a:solidFill>
            </a:endParaRPr>
          </a:p>
          <a:p>
            <a:pPr algn="just"/>
            <a:r>
              <a:rPr lang="fr-FR" sz="1400" dirty="0">
                <a:solidFill>
                  <a:schemeClr val="tx1"/>
                </a:solidFill>
              </a:rPr>
              <a:t>Identifier un projet pilote avec EIS.</a:t>
            </a:r>
          </a:p>
          <a:p>
            <a:pPr algn="just"/>
            <a:endParaRPr lang="fr-FR" sz="1400" dirty="0">
              <a:solidFill>
                <a:schemeClr val="tx1"/>
              </a:solidFill>
            </a:endParaRPr>
          </a:p>
          <a:p>
            <a:pPr algn="just"/>
            <a:r>
              <a:rPr lang="fr-FR" sz="1400" dirty="0">
                <a:solidFill>
                  <a:schemeClr val="tx1"/>
                </a:solidFill>
              </a:rPr>
              <a:t>Promouvoir les bonnes pratiques (partage d’expériences).</a:t>
            </a: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2499857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21</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3 / CRÉER LES CONDITIONS D’UN ENVIRONNEMENT FAVORABLE À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3/D Lutter contre les nuisances sonores pour un environnement social apaise</a:t>
              </a:r>
            </a:p>
          </p:txBody>
        </p:sp>
      </p:grpSp>
      <p:sp>
        <p:nvSpPr>
          <p:cNvPr id="13" name="Organigramme : Processus 12"/>
          <p:cNvSpPr/>
          <p:nvPr/>
        </p:nvSpPr>
        <p:spPr>
          <a:xfrm>
            <a:off x="263352" y="2051878"/>
            <a:ext cx="3600400" cy="4329450"/>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Méconnaissance du cadre légal.</a:t>
            </a:r>
          </a:p>
          <a:p>
            <a:pPr algn="just"/>
            <a:endParaRPr lang="fr-FR" sz="1400" dirty="0">
              <a:solidFill>
                <a:schemeClr val="tx1"/>
              </a:solidFill>
            </a:endParaRPr>
          </a:p>
          <a:p>
            <a:pPr algn="just"/>
            <a:r>
              <a:rPr lang="fr-FR" sz="1400" dirty="0">
                <a:solidFill>
                  <a:schemeClr val="tx1"/>
                </a:solidFill>
              </a:rPr>
              <a:t>Des actions pédagogiques / préventives de proximité à renforcer.</a:t>
            </a:r>
          </a:p>
          <a:p>
            <a:pPr algn="just"/>
            <a:endParaRPr lang="fr-FR" sz="1400" dirty="0">
              <a:solidFill>
                <a:schemeClr val="tx1"/>
              </a:solidFill>
            </a:endParaRPr>
          </a:p>
          <a:p>
            <a:pPr algn="just"/>
            <a:r>
              <a:rPr lang="fr-FR" sz="1400" dirty="0">
                <a:solidFill>
                  <a:schemeClr val="tx1"/>
                </a:solidFill>
              </a:rPr>
              <a:t>Une représentation qui tient à des ressentis subjectifs.</a:t>
            </a:r>
          </a:p>
          <a:p>
            <a:pPr algn="just"/>
            <a:endParaRPr lang="fr-FR" sz="1400" dirty="0">
              <a:solidFill>
                <a:schemeClr val="tx1"/>
              </a:solidFill>
            </a:endParaRPr>
          </a:p>
          <a:p>
            <a:pPr algn="just"/>
            <a:r>
              <a:rPr lang="fr-FR" sz="1400" dirty="0">
                <a:solidFill>
                  <a:schemeClr val="tx1"/>
                </a:solidFill>
              </a:rPr>
              <a:t>Complexité de la gestion des nuisances (notamment les nuisances liées au bruits de voisinage).</a:t>
            </a:r>
          </a:p>
          <a:p>
            <a:pPr algn="just"/>
            <a:endParaRPr lang="fr-FR" sz="1400" dirty="0">
              <a:solidFill>
                <a:schemeClr val="tx1"/>
              </a:solidFill>
            </a:endParaRPr>
          </a:p>
          <a:p>
            <a:pPr algn="just"/>
            <a:r>
              <a:rPr lang="fr-FR" sz="1400" dirty="0">
                <a:solidFill>
                  <a:schemeClr val="tx1"/>
                </a:solidFill>
              </a:rPr>
              <a:t>Des accompagnements possibles à la prise en compte de cet enjeu dans les politiques d’aménagement.</a:t>
            </a:r>
          </a:p>
        </p:txBody>
      </p:sp>
      <p:sp>
        <p:nvSpPr>
          <p:cNvPr id="16" name="Organigramme : Processus 15"/>
          <p:cNvSpPr/>
          <p:nvPr/>
        </p:nvSpPr>
        <p:spPr>
          <a:xfrm>
            <a:off x="4278308" y="2051878"/>
            <a:ext cx="3600400" cy="4329450"/>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400" dirty="0">
              <a:solidFill>
                <a:schemeClr val="tx1"/>
              </a:solidFill>
            </a:endParaRPr>
          </a:p>
          <a:p>
            <a:r>
              <a:rPr lang="fr-FR" sz="1400" dirty="0">
                <a:solidFill>
                  <a:schemeClr val="tx1"/>
                </a:solidFill>
              </a:rPr>
              <a:t>Renforcer l’information sur le cadre règlementaire.</a:t>
            </a:r>
          </a:p>
          <a:p>
            <a:pPr algn="just"/>
            <a:endParaRPr lang="fr-FR" sz="1400" dirty="0">
              <a:solidFill>
                <a:schemeClr val="tx1"/>
              </a:solidFill>
            </a:endParaRPr>
          </a:p>
          <a:p>
            <a:pPr algn="just"/>
            <a:r>
              <a:rPr lang="fr-FR" sz="1400" dirty="0">
                <a:solidFill>
                  <a:schemeClr val="tx1"/>
                </a:solidFill>
              </a:rPr>
              <a:t>Sensibiliser la population générale aux méfaits des nuisances sonores.</a:t>
            </a:r>
          </a:p>
          <a:p>
            <a:pPr algn="just"/>
            <a:endParaRPr lang="fr-FR" sz="1400" dirty="0">
              <a:solidFill>
                <a:schemeClr val="tx1"/>
              </a:solidFill>
            </a:endParaRPr>
          </a:p>
          <a:p>
            <a:pPr algn="just"/>
            <a:r>
              <a:rPr lang="fr-FR" sz="1400" dirty="0">
                <a:solidFill>
                  <a:schemeClr val="tx1"/>
                </a:solidFill>
              </a:rPr>
              <a:t>Promouvoir les bonnes pratiques en matière de gestion des nuisances sonores.</a:t>
            </a:r>
          </a:p>
          <a:p>
            <a:pPr algn="just"/>
            <a:endParaRPr lang="fr-FR" sz="1400" dirty="0">
              <a:solidFill>
                <a:schemeClr val="tx1"/>
              </a:solidFill>
            </a:endParaRPr>
          </a:p>
        </p:txBody>
      </p:sp>
      <p:sp>
        <p:nvSpPr>
          <p:cNvPr id="17" name="Organigramme : Processus 16"/>
          <p:cNvSpPr/>
          <p:nvPr/>
        </p:nvSpPr>
        <p:spPr>
          <a:xfrm>
            <a:off x="8328248" y="2063941"/>
            <a:ext cx="3600400" cy="432945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Promouvoir auprès des ordonnateurs les leviers d’actions permettant de prévenir l’exposition au bruit dans les choix d’aménagements.</a:t>
            </a:r>
          </a:p>
          <a:p>
            <a:pPr algn="just"/>
            <a:endParaRPr lang="fr-FR" sz="1400" dirty="0">
              <a:solidFill>
                <a:schemeClr val="tx1"/>
              </a:solidFill>
            </a:endParaRPr>
          </a:p>
          <a:p>
            <a:pPr algn="just"/>
            <a:r>
              <a:rPr lang="fr-FR" sz="1400" dirty="0">
                <a:solidFill>
                  <a:schemeClr val="tx1"/>
                </a:solidFill>
              </a:rPr>
              <a:t>Elaborer et mettre en œuvre des campagnes de prévention et d’information, objectiver le ressenti.</a:t>
            </a:r>
          </a:p>
          <a:p>
            <a:pPr algn="just"/>
            <a:endParaRPr lang="fr-FR" sz="1400" dirty="0">
              <a:solidFill>
                <a:schemeClr val="tx1"/>
              </a:solidFill>
            </a:endParaRPr>
          </a:p>
          <a:p>
            <a:pPr algn="just"/>
            <a:r>
              <a:rPr lang="fr-FR" sz="1400" dirty="0">
                <a:solidFill>
                  <a:schemeClr val="tx1"/>
                </a:solidFill>
              </a:rPr>
              <a:t>Identifier les typologies de bruits pour mettre en œuvre des actions adaptées : déployer des actions pédagogiques impliquant la population (chartes, oreilles pédagogiques, radars antibruit…).</a:t>
            </a:r>
          </a:p>
          <a:p>
            <a:pPr algn="just"/>
            <a:endParaRPr lang="fr-FR" sz="1400" dirty="0">
              <a:solidFill>
                <a:schemeClr val="tx1"/>
              </a:solidFill>
            </a:endParaRPr>
          </a:p>
          <a:p>
            <a:endParaRPr lang="fr-FR" sz="1200" dirty="0">
              <a:solidFill>
                <a:schemeClr val="tx1"/>
              </a:solidFill>
            </a:endParaRPr>
          </a:p>
          <a:p>
            <a:endParaRPr lang="fr-FR" sz="1200" dirty="0">
              <a:solidFill>
                <a:schemeClr val="tx1"/>
              </a:solidFill>
            </a:endParaRPr>
          </a:p>
        </p:txBody>
      </p:sp>
    </p:spTree>
    <p:extLst>
      <p:ext uri="{BB962C8B-B14F-4D97-AF65-F5344CB8AC3E}">
        <p14:creationId xmlns:p14="http://schemas.microsoft.com/office/powerpoint/2010/main" val="2158746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22</a:t>
            </a:fld>
            <a:endParaRPr lang="fr-FR" dirty="0"/>
          </a:p>
        </p:txBody>
      </p:sp>
      <p:sp>
        <p:nvSpPr>
          <p:cNvPr id="18" name="Titre 1"/>
          <p:cNvSpPr txBox="1">
            <a:spLocks/>
          </p:cNvSpPr>
          <p:nvPr/>
        </p:nvSpPr>
        <p:spPr bwMode="auto">
          <a:xfrm>
            <a:off x="263352" y="2276872"/>
            <a:ext cx="11665296" cy="1800200"/>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all" dirty="0">
                <a:solidFill>
                  <a:schemeClr val="bg1"/>
                </a:solidFill>
              </a:rPr>
              <a:t>Objectifs stratégiques et pistes d’actions</a:t>
            </a:r>
          </a:p>
          <a:p>
            <a:pPr algn="ctr"/>
            <a:endParaRPr lang="fr-FR" cap="all" dirty="0">
              <a:solidFill>
                <a:schemeClr val="bg1"/>
              </a:solidFill>
            </a:endParaRPr>
          </a:p>
          <a:p>
            <a:pPr algn="ctr"/>
            <a:r>
              <a:rPr lang="fr-FR" cap="all" dirty="0">
                <a:solidFill>
                  <a:schemeClr val="bg1"/>
                </a:solidFill>
              </a:rPr>
              <a:t>Favoriser l'accès a la prévention et au soin.</a:t>
            </a:r>
          </a:p>
        </p:txBody>
      </p:sp>
      <p:sp>
        <p:nvSpPr>
          <p:cNvPr id="2" name="ZoneTexte 1"/>
          <p:cNvSpPr txBox="1"/>
          <p:nvPr/>
        </p:nvSpPr>
        <p:spPr>
          <a:xfrm>
            <a:off x="705744" y="577807"/>
            <a:ext cx="4320480" cy="369332"/>
          </a:xfrm>
          <a:prstGeom prst="rect">
            <a:avLst/>
          </a:prstGeom>
          <a:solidFill>
            <a:schemeClr val="bg1"/>
          </a:solidFill>
        </p:spPr>
        <p:txBody>
          <a:bodyPr wrap="square" rtlCol="0">
            <a:spAutoFit/>
          </a:bodyPr>
          <a:lstStyle/>
          <a:p>
            <a:endParaRPr lang="fr-FR" dirty="0">
              <a:solidFill>
                <a:schemeClr val="bg1"/>
              </a:solidFill>
            </a:endParaRPr>
          </a:p>
        </p:txBody>
      </p:sp>
    </p:spTree>
    <p:extLst>
      <p:ext uri="{BB962C8B-B14F-4D97-AF65-F5344CB8AC3E}">
        <p14:creationId xmlns:p14="http://schemas.microsoft.com/office/powerpoint/2010/main" val="2274487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23</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4 / FAVORISER L’ACCÈS À LA PRÉVENTION ET AU SOIN</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4/A Consolider l’offre de santé sur le territoire</a:t>
              </a:r>
            </a:p>
          </p:txBody>
        </p:sp>
      </p:grpSp>
      <p:sp>
        <p:nvSpPr>
          <p:cNvPr id="13" name="Organigramme : Processus 12"/>
          <p:cNvSpPr/>
          <p:nvPr/>
        </p:nvSpPr>
        <p:spPr>
          <a:xfrm>
            <a:off x="263352" y="2051878"/>
            <a:ext cx="3600400" cy="4473464"/>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Malgré des indicateurs plutôt favorables en termes de couverture médicale, une tension attendue à moyen terme et déjà ressentie.</a:t>
            </a:r>
          </a:p>
          <a:p>
            <a:pPr algn="just"/>
            <a:endParaRPr lang="fr-FR" sz="1400" dirty="0">
              <a:solidFill>
                <a:schemeClr val="tx1"/>
              </a:solidFill>
            </a:endParaRPr>
          </a:p>
          <a:p>
            <a:pPr algn="just"/>
            <a:r>
              <a:rPr lang="fr-FR" sz="1400" dirty="0">
                <a:solidFill>
                  <a:schemeClr val="tx1"/>
                </a:solidFill>
              </a:rPr>
              <a:t>Une évolution des déterminants à l’installation et des attentes des jeunes professionnels à prendre en compte.</a:t>
            </a:r>
          </a:p>
          <a:p>
            <a:pPr algn="just"/>
            <a:endParaRPr lang="fr-FR" sz="1400" dirty="0">
              <a:solidFill>
                <a:schemeClr val="tx1"/>
              </a:solidFill>
            </a:endParaRPr>
          </a:p>
          <a:p>
            <a:pPr algn="just"/>
            <a:r>
              <a:rPr lang="fr-FR" sz="1400" dirty="0">
                <a:solidFill>
                  <a:schemeClr val="tx1"/>
                </a:solidFill>
              </a:rPr>
              <a:t>Une nécessité d’anticiper et de travailler sur l’attractivité territoriale pour freiner la déprise.</a:t>
            </a:r>
          </a:p>
          <a:p>
            <a:pPr algn="just"/>
            <a:endParaRPr lang="fr-FR" sz="1400" dirty="0">
              <a:solidFill>
                <a:schemeClr val="tx1"/>
              </a:solidFill>
            </a:endParaRPr>
          </a:p>
        </p:txBody>
      </p:sp>
      <p:sp>
        <p:nvSpPr>
          <p:cNvPr id="16" name="Organigramme : Processus 15"/>
          <p:cNvSpPr/>
          <p:nvPr/>
        </p:nvSpPr>
        <p:spPr>
          <a:xfrm>
            <a:off x="4278308" y="2051877"/>
            <a:ext cx="3600400" cy="4473465"/>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400" dirty="0">
              <a:solidFill>
                <a:schemeClr val="tx1"/>
              </a:solidFill>
            </a:endParaRPr>
          </a:p>
          <a:p>
            <a:pPr algn="just"/>
            <a:r>
              <a:rPr lang="fr-FR" sz="1400" dirty="0">
                <a:solidFill>
                  <a:schemeClr val="tx1"/>
                </a:solidFill>
              </a:rPr>
              <a:t>Identifier les besoins et promouvoir / accompagner les leviers et initiatives de pratiques attractives.</a:t>
            </a:r>
          </a:p>
          <a:p>
            <a:pPr algn="just"/>
            <a:endParaRPr lang="fr-FR" sz="1400" dirty="0">
              <a:solidFill>
                <a:schemeClr val="tx1"/>
              </a:solidFill>
            </a:endParaRPr>
          </a:p>
          <a:p>
            <a:pPr algn="just"/>
            <a:r>
              <a:rPr lang="fr-FR" sz="1400" dirty="0">
                <a:solidFill>
                  <a:schemeClr val="tx1"/>
                </a:solidFill>
              </a:rPr>
              <a:t>Libérer du temps médical.</a:t>
            </a:r>
          </a:p>
          <a:p>
            <a:pPr algn="just"/>
            <a:endParaRPr lang="fr-FR" sz="1400" dirty="0">
              <a:solidFill>
                <a:schemeClr val="tx1"/>
              </a:solidFill>
            </a:endParaRPr>
          </a:p>
          <a:p>
            <a:pPr algn="just"/>
            <a:r>
              <a:rPr lang="fr-FR" sz="1400" dirty="0">
                <a:solidFill>
                  <a:schemeClr val="tx1"/>
                </a:solidFill>
              </a:rPr>
              <a:t>Contribuer à l’amélioration de l’accessibilité : densification / articulation de l’offre de proximité.</a:t>
            </a:r>
          </a:p>
          <a:p>
            <a:pPr algn="just"/>
            <a:endParaRPr lang="fr-FR" sz="1400" dirty="0">
              <a:solidFill>
                <a:schemeClr val="tx1"/>
              </a:solidFill>
            </a:endParaRPr>
          </a:p>
          <a:p>
            <a:pPr algn="just"/>
            <a:endParaRPr lang="fr-FR" sz="1400" dirty="0">
              <a:solidFill>
                <a:schemeClr val="tx1"/>
              </a:solidFill>
            </a:endParaRPr>
          </a:p>
        </p:txBody>
      </p:sp>
      <p:sp>
        <p:nvSpPr>
          <p:cNvPr id="17" name="Organigramme : Processus 16"/>
          <p:cNvSpPr/>
          <p:nvPr/>
        </p:nvSpPr>
        <p:spPr>
          <a:xfrm>
            <a:off x="8328248" y="2063940"/>
            <a:ext cx="3600400" cy="4461403"/>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Réaliser une étude de santé / aide à la décision avec double entrée territoire Agglo (actualisation outil ORS) et micro-territoires.</a:t>
            </a:r>
          </a:p>
          <a:p>
            <a:pPr algn="just"/>
            <a:endParaRPr lang="fr-FR" sz="1200" dirty="0">
              <a:solidFill>
                <a:schemeClr val="tx1"/>
              </a:solidFill>
            </a:endParaRPr>
          </a:p>
          <a:p>
            <a:pPr algn="just"/>
            <a:r>
              <a:rPr lang="fr-FR" sz="1400" dirty="0">
                <a:solidFill>
                  <a:schemeClr val="tx1"/>
                </a:solidFill>
              </a:rPr>
              <a:t>Animer un groupe de travail « attractivité santé ».</a:t>
            </a:r>
          </a:p>
          <a:p>
            <a:pPr algn="just"/>
            <a:endParaRPr lang="fr-FR" sz="1200" dirty="0">
              <a:solidFill>
                <a:schemeClr val="tx1"/>
              </a:solidFill>
            </a:endParaRPr>
          </a:p>
          <a:p>
            <a:pPr algn="just"/>
            <a:r>
              <a:rPr lang="fr-FR" sz="1400" dirty="0">
                <a:solidFill>
                  <a:schemeClr val="tx1"/>
                </a:solidFill>
              </a:rPr>
              <a:t>Créer une cellule de  promotion et suivi des projets collectifs; accompagner les projets contribuant à l’accessibilité :</a:t>
            </a:r>
          </a:p>
          <a:p>
            <a:pPr algn="just"/>
            <a:endParaRPr lang="fr-FR" sz="1200" dirty="0">
              <a:solidFill>
                <a:schemeClr val="tx1"/>
              </a:solidFill>
            </a:endParaRPr>
          </a:p>
          <a:p>
            <a:pPr marL="171450" indent="-171450">
              <a:buFont typeface="Wingdings" panose="05000000000000000000" pitchFamily="2" charset="2"/>
              <a:buChar char="¡"/>
            </a:pPr>
            <a:r>
              <a:rPr lang="fr-FR" sz="1200" dirty="0">
                <a:solidFill>
                  <a:schemeClr val="tx1"/>
                </a:solidFill>
              </a:rPr>
              <a:t>Centre de santé St Germain et antennes QPV (MFL)</a:t>
            </a:r>
          </a:p>
          <a:p>
            <a:pPr marL="171450" indent="-171450">
              <a:buFont typeface="Wingdings" panose="05000000000000000000" pitchFamily="2" charset="2"/>
              <a:buChar char="¡"/>
            </a:pPr>
            <a:r>
              <a:rPr lang="fr-FR" sz="1200" dirty="0">
                <a:solidFill>
                  <a:schemeClr val="tx1"/>
                </a:solidFill>
              </a:rPr>
              <a:t>Maison de Santé  Publique CH </a:t>
            </a:r>
          </a:p>
          <a:p>
            <a:pPr marL="171450" indent="-171450">
              <a:buFont typeface="Wingdings" panose="05000000000000000000" pitchFamily="2" charset="2"/>
              <a:buChar char="¡"/>
            </a:pPr>
            <a:r>
              <a:rPr lang="fr-FR" sz="1200" dirty="0">
                <a:solidFill>
                  <a:schemeClr val="tx1"/>
                </a:solidFill>
              </a:rPr>
              <a:t>Projets de Maisons de santé pluri professionnelles…</a:t>
            </a:r>
          </a:p>
          <a:p>
            <a:pPr marL="171450" indent="-171450">
              <a:buFont typeface="Wingdings" panose="05000000000000000000" pitchFamily="2" charset="2"/>
              <a:buChar char="¡"/>
            </a:pPr>
            <a:r>
              <a:rPr lang="fr-FR" sz="1200" dirty="0">
                <a:solidFill>
                  <a:schemeClr val="tx1"/>
                </a:solidFill>
              </a:rPr>
              <a:t>Télémédecine</a:t>
            </a:r>
          </a:p>
          <a:p>
            <a:pPr marL="171450" indent="-171450">
              <a:buFont typeface="Wingdings" panose="05000000000000000000" pitchFamily="2" charset="2"/>
              <a:buChar char="¡"/>
            </a:pPr>
            <a:r>
              <a:rPr lang="fr-FR" sz="1200" dirty="0">
                <a:solidFill>
                  <a:schemeClr val="tx1"/>
                </a:solidFill>
              </a:rPr>
              <a:t>Exercice coordonné (CPTS)</a:t>
            </a:r>
          </a:p>
          <a:p>
            <a:r>
              <a:rPr lang="fr-FR" sz="1200" dirty="0">
                <a:solidFill>
                  <a:schemeClr val="tx1"/>
                </a:solidFill>
              </a:rPr>
              <a:t> </a:t>
            </a:r>
            <a:endParaRPr lang="fr-FR" sz="1400" dirty="0">
              <a:solidFill>
                <a:schemeClr val="tx1"/>
              </a:solidFill>
            </a:endParaRPr>
          </a:p>
          <a:p>
            <a:pPr algn="just"/>
            <a:r>
              <a:rPr lang="fr-FR" sz="1400" dirty="0">
                <a:solidFill>
                  <a:schemeClr val="tx1"/>
                </a:solidFill>
              </a:rPr>
              <a:t>Promouvoir les leviers d’attractivité : aides financières, mesures fiscales, conditions d’exercice, outils innovants…</a:t>
            </a:r>
          </a:p>
          <a:p>
            <a:endParaRPr lang="fr-FR" sz="1200" dirty="0">
              <a:solidFill>
                <a:schemeClr val="tx1"/>
              </a:solidFill>
            </a:endParaRPr>
          </a:p>
        </p:txBody>
      </p:sp>
    </p:spTree>
    <p:extLst>
      <p:ext uri="{BB962C8B-B14F-4D97-AF65-F5344CB8AC3E}">
        <p14:creationId xmlns:p14="http://schemas.microsoft.com/office/powerpoint/2010/main" val="1170658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24</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4 / FAVORISER L’ACCÈS À LA PRÉVENTION ET AU SOIN</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4/B Promouvoir l’accès aux droits sanitaires et au soin pour les publics les plus éloignés.</a:t>
              </a:r>
            </a:p>
          </p:txBody>
        </p:sp>
      </p:grpSp>
      <p:sp>
        <p:nvSpPr>
          <p:cNvPr id="13" name="Organigramme : Processus 12"/>
          <p:cNvSpPr/>
          <p:nvPr/>
        </p:nvSpPr>
        <p:spPr>
          <a:xfrm>
            <a:off x="263352" y="2051878"/>
            <a:ext cx="3600400" cy="4473464"/>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000" dirty="0">
              <a:solidFill>
                <a:schemeClr val="tx1"/>
              </a:solidFill>
            </a:endParaRPr>
          </a:p>
          <a:p>
            <a:pPr algn="just"/>
            <a:r>
              <a:rPr lang="fr-FR" sz="1400" dirty="0">
                <a:solidFill>
                  <a:schemeClr val="tx1"/>
                </a:solidFill>
              </a:rPr>
              <a:t>Des freins sociaux, culturels, ou géographiques dans les démarches d’accès au soin.</a:t>
            </a:r>
          </a:p>
          <a:p>
            <a:pPr algn="just"/>
            <a:endParaRPr lang="fr-FR" sz="1400" dirty="0">
              <a:solidFill>
                <a:schemeClr val="tx1"/>
              </a:solidFill>
            </a:endParaRPr>
          </a:p>
          <a:p>
            <a:pPr algn="just"/>
            <a:r>
              <a:rPr lang="fr-FR" sz="1400" dirty="0">
                <a:solidFill>
                  <a:schemeClr val="tx1"/>
                </a:solidFill>
              </a:rPr>
              <a:t>Une coordination à optimiser entre les champs médicaux, sociaux et sanitaires.</a:t>
            </a:r>
          </a:p>
          <a:p>
            <a:pPr algn="just"/>
            <a:endParaRPr lang="fr-FR" sz="1400" dirty="0">
              <a:solidFill>
                <a:schemeClr val="tx1"/>
              </a:solidFill>
            </a:endParaRPr>
          </a:p>
          <a:p>
            <a:pPr algn="just"/>
            <a:r>
              <a:rPr lang="fr-FR" sz="1400" b="1" dirty="0">
                <a:solidFill>
                  <a:schemeClr val="tx1"/>
                </a:solidFill>
              </a:rPr>
              <a:t>Des travaux à poursuivre : </a:t>
            </a:r>
          </a:p>
          <a:p>
            <a:pPr marL="285750" indent="-285750" algn="just">
              <a:buFontTx/>
              <a:buChar char="-"/>
            </a:pPr>
            <a:r>
              <a:rPr lang="fr-FR" sz="1400" dirty="0">
                <a:solidFill>
                  <a:schemeClr val="tx1"/>
                </a:solidFill>
              </a:rPr>
              <a:t>maillage de l’Equipe Mobile Santé Précarité et de la PASS, </a:t>
            </a:r>
          </a:p>
          <a:p>
            <a:pPr marL="285750" indent="-285750" algn="just">
              <a:buFontTx/>
              <a:buChar char="-"/>
            </a:pPr>
            <a:r>
              <a:rPr lang="fr-FR" sz="1400" dirty="0">
                <a:solidFill>
                  <a:schemeClr val="tx1"/>
                </a:solidFill>
              </a:rPr>
              <a:t>ouverture de Lits Halte Soins Santé.</a:t>
            </a:r>
          </a:p>
        </p:txBody>
      </p:sp>
      <p:sp>
        <p:nvSpPr>
          <p:cNvPr id="16" name="Organigramme : Processus 15"/>
          <p:cNvSpPr/>
          <p:nvPr/>
        </p:nvSpPr>
        <p:spPr>
          <a:xfrm>
            <a:off x="4278308" y="2051877"/>
            <a:ext cx="3600400" cy="4473465"/>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400" dirty="0">
              <a:solidFill>
                <a:schemeClr val="tx1"/>
              </a:solidFill>
            </a:endParaRPr>
          </a:p>
          <a:p>
            <a:endParaRPr lang="fr-FR" sz="1400" dirty="0">
              <a:solidFill>
                <a:schemeClr val="tx1"/>
              </a:solidFill>
            </a:endParaRPr>
          </a:p>
          <a:p>
            <a:endParaRPr lang="fr-FR" sz="1400" dirty="0">
              <a:solidFill>
                <a:schemeClr val="tx1"/>
              </a:solidFill>
            </a:endParaRPr>
          </a:p>
          <a:p>
            <a:pPr algn="just"/>
            <a:r>
              <a:rPr lang="fr-FR" sz="1400" dirty="0">
                <a:solidFill>
                  <a:schemeClr val="tx1"/>
                </a:solidFill>
              </a:rPr>
              <a:t>Veiller à l’accessibilité des soins.</a:t>
            </a:r>
          </a:p>
          <a:p>
            <a:pPr algn="just"/>
            <a:endParaRPr lang="fr-FR" sz="1400" dirty="0">
              <a:solidFill>
                <a:schemeClr val="tx1"/>
              </a:solidFill>
            </a:endParaRPr>
          </a:p>
          <a:p>
            <a:pPr algn="just"/>
            <a:r>
              <a:rPr lang="fr-FR" sz="1400" dirty="0">
                <a:solidFill>
                  <a:schemeClr val="tx1"/>
                </a:solidFill>
              </a:rPr>
              <a:t>Optimiser les ressources existantes.</a:t>
            </a:r>
          </a:p>
          <a:p>
            <a:pPr algn="just"/>
            <a:endParaRPr lang="fr-FR" sz="1400" dirty="0">
              <a:solidFill>
                <a:schemeClr val="tx1"/>
              </a:solidFill>
            </a:endParaRPr>
          </a:p>
          <a:p>
            <a:pPr algn="just"/>
            <a:r>
              <a:rPr lang="fr-FR" sz="1400" dirty="0">
                <a:solidFill>
                  <a:schemeClr val="tx1"/>
                </a:solidFill>
              </a:rPr>
              <a:t>Adapter les dispositifs aux besoins locaux.</a:t>
            </a:r>
          </a:p>
          <a:p>
            <a:pPr algn="just"/>
            <a:endParaRPr lang="fr-FR" sz="1400" dirty="0">
              <a:solidFill>
                <a:schemeClr val="tx1"/>
              </a:solidFill>
            </a:endParaRPr>
          </a:p>
          <a:p>
            <a:pPr algn="just"/>
            <a:endParaRPr lang="fr-FR" sz="1400" dirty="0">
              <a:solidFill>
                <a:schemeClr val="tx1"/>
              </a:solidFill>
            </a:endParaRPr>
          </a:p>
        </p:txBody>
      </p:sp>
      <p:sp>
        <p:nvSpPr>
          <p:cNvPr id="17" name="Organigramme : Processus 16"/>
          <p:cNvSpPr/>
          <p:nvPr/>
        </p:nvSpPr>
        <p:spPr>
          <a:xfrm>
            <a:off x="8328248" y="2063940"/>
            <a:ext cx="3600400" cy="4461403"/>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Renforcer la veille* et le maillage en s’appuyant sur les acteurs stratégiques de proximité : identification des freins et des publics éloignés; structuration et fiabilisation des données… </a:t>
            </a:r>
          </a:p>
          <a:p>
            <a:pPr algn="just"/>
            <a:endParaRPr lang="fr-FR" sz="1400" dirty="0">
              <a:solidFill>
                <a:schemeClr val="tx1"/>
              </a:solidFill>
            </a:endParaRPr>
          </a:p>
          <a:p>
            <a:pPr algn="just"/>
            <a:r>
              <a:rPr lang="fr-FR" sz="1400" dirty="0">
                <a:solidFill>
                  <a:schemeClr val="tx1"/>
                </a:solidFill>
              </a:rPr>
              <a:t>→ réflexion sur l’opportunité d’une structure ressource santé vulnérabilité pluridisciplinaire? (observatoire, coordination, force de proposition, accueil et orientation).</a:t>
            </a:r>
          </a:p>
          <a:p>
            <a:pPr algn="just"/>
            <a:endParaRPr lang="fr-FR" sz="1400" dirty="0">
              <a:solidFill>
                <a:schemeClr val="tx1"/>
              </a:solidFill>
            </a:endParaRPr>
          </a:p>
          <a:p>
            <a:r>
              <a:rPr lang="fr-FR" sz="1400" dirty="0">
                <a:solidFill>
                  <a:schemeClr val="tx1"/>
                </a:solidFill>
              </a:rPr>
              <a:t>Renforcer l’action de l’Equipe mobile santé précarité en milieu rural et le déploiement de la PASS mobile.</a:t>
            </a:r>
          </a:p>
          <a:p>
            <a:endParaRPr lang="fr-FR" sz="1400" dirty="0">
              <a:solidFill>
                <a:schemeClr val="tx1"/>
              </a:solidFill>
            </a:endParaRPr>
          </a:p>
          <a:p>
            <a:r>
              <a:rPr lang="fr-FR" sz="1400" dirty="0">
                <a:solidFill>
                  <a:schemeClr val="tx1"/>
                </a:solidFill>
              </a:rPr>
              <a:t>Ouvrir des Lits Halte Soins Santé.</a:t>
            </a:r>
          </a:p>
          <a:p>
            <a:pPr algn="just"/>
            <a:endParaRPr lang="fr-FR" sz="1400" dirty="0">
              <a:solidFill>
                <a:schemeClr val="tx1"/>
              </a:solidFill>
            </a:endParaRPr>
          </a:p>
          <a:p>
            <a:pPr algn="just"/>
            <a:r>
              <a:rPr lang="fr-FR" sz="1400" dirty="0">
                <a:solidFill>
                  <a:schemeClr val="tx1"/>
                </a:solidFill>
              </a:rPr>
              <a:t>*</a:t>
            </a:r>
            <a:r>
              <a:rPr lang="fr-FR" sz="1200" i="1" dirty="0">
                <a:solidFill>
                  <a:schemeClr val="tx1"/>
                </a:solidFill>
              </a:rPr>
              <a:t>Dimension à intégrer à une potentielle étude de santé (</a:t>
            </a:r>
            <a:r>
              <a:rPr lang="fr-FR" sz="1200" i="1" dirty="0" err="1">
                <a:solidFill>
                  <a:schemeClr val="tx1"/>
                </a:solidFill>
              </a:rPr>
              <a:t>cf</a:t>
            </a:r>
            <a:r>
              <a:rPr lang="fr-FR" sz="1200" i="1" dirty="0">
                <a:solidFill>
                  <a:schemeClr val="tx1"/>
                </a:solidFill>
              </a:rPr>
              <a:t> 4/A)</a:t>
            </a:r>
          </a:p>
          <a:p>
            <a:pPr algn="just"/>
            <a:endParaRPr lang="fr-FR" sz="1400" dirty="0">
              <a:solidFill>
                <a:schemeClr val="tx1"/>
              </a:solidFill>
            </a:endParaRPr>
          </a:p>
          <a:p>
            <a:endParaRPr lang="fr-FR" sz="1400" dirty="0">
              <a:solidFill>
                <a:schemeClr val="tx1"/>
              </a:solidFill>
            </a:endParaRPr>
          </a:p>
        </p:txBody>
      </p:sp>
    </p:spTree>
    <p:extLst>
      <p:ext uri="{BB962C8B-B14F-4D97-AF65-F5344CB8AC3E}">
        <p14:creationId xmlns:p14="http://schemas.microsoft.com/office/powerpoint/2010/main" val="2307092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25</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4 / FAVORISER L’ACCÈS À LA PRÉVENTION ET AU SOIN</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4/C Relayer et renforcer les actions de prévention : couverture vaccinale et dépistage des cancers.</a:t>
              </a:r>
            </a:p>
          </p:txBody>
        </p:sp>
      </p:grpSp>
      <p:sp>
        <p:nvSpPr>
          <p:cNvPr id="13" name="Organigramme : Processus 12"/>
          <p:cNvSpPr/>
          <p:nvPr/>
        </p:nvSpPr>
        <p:spPr>
          <a:xfrm>
            <a:off x="263352" y="2051878"/>
            <a:ext cx="3600400" cy="404141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600" b="1" i="1" dirty="0">
              <a:solidFill>
                <a:schemeClr val="tx1"/>
              </a:solidFill>
            </a:endParaRPr>
          </a:p>
          <a:p>
            <a:pPr algn="just"/>
            <a:r>
              <a:rPr lang="fr-FR" sz="1400" dirty="0">
                <a:solidFill>
                  <a:schemeClr val="tx1"/>
                </a:solidFill>
              </a:rPr>
              <a:t>Deux enjeux différents mais des freins communs liés aux représentations et aux craintes.</a:t>
            </a:r>
          </a:p>
          <a:p>
            <a:pPr algn="just"/>
            <a:endParaRPr lang="fr-FR" sz="1000" dirty="0">
              <a:solidFill>
                <a:schemeClr val="tx1"/>
              </a:solidFill>
            </a:endParaRPr>
          </a:p>
          <a:p>
            <a:pPr algn="just"/>
            <a:r>
              <a:rPr lang="fr-FR" sz="1000" dirty="0">
                <a:solidFill>
                  <a:schemeClr val="tx1"/>
                </a:solidFill>
                <a:latin typeface="Arial" panose="020B0604020202020204" pitchFamily="34" charset="0"/>
                <a:cs typeface="Arial" panose="020B0604020202020204" pitchFamily="34" charset="0"/>
              </a:rPr>
              <a:t>→ </a:t>
            </a:r>
            <a:r>
              <a:rPr lang="fr-FR" sz="1400" dirty="0">
                <a:solidFill>
                  <a:schemeClr val="tx1"/>
                </a:solidFill>
              </a:rPr>
              <a:t>nécessité d’agir en proximité pour mieux accompagner et rassurer.</a:t>
            </a:r>
          </a:p>
          <a:p>
            <a:pPr algn="just"/>
            <a:endParaRPr lang="fr-FR" sz="1400" dirty="0">
              <a:solidFill>
                <a:schemeClr val="tx1"/>
              </a:solidFill>
            </a:endParaRPr>
          </a:p>
          <a:p>
            <a:pPr algn="just"/>
            <a:r>
              <a:rPr lang="fr-FR" sz="1400" dirty="0">
                <a:solidFill>
                  <a:schemeClr val="tx1"/>
                </a:solidFill>
              </a:rPr>
              <a:t>Si le volet dépistage des cancers était fléché prioritairement sur dispositif, les échanges ont également mis en exergue la dimension indispensable d’un accompagnement global et coordonné précoce des situations les plus fragiles dans la maladie (</a:t>
            </a:r>
            <a:r>
              <a:rPr lang="fr-FR" sz="1400" dirty="0" err="1">
                <a:solidFill>
                  <a:schemeClr val="tx1"/>
                </a:solidFill>
              </a:rPr>
              <a:t>cf</a:t>
            </a:r>
            <a:r>
              <a:rPr lang="fr-FR" sz="1400" dirty="0">
                <a:solidFill>
                  <a:schemeClr val="tx1"/>
                </a:solidFill>
              </a:rPr>
              <a:t> axe 2).</a:t>
            </a:r>
          </a:p>
        </p:txBody>
      </p:sp>
      <p:sp>
        <p:nvSpPr>
          <p:cNvPr id="16" name="Organigramme : Processus 15"/>
          <p:cNvSpPr/>
          <p:nvPr/>
        </p:nvSpPr>
        <p:spPr>
          <a:xfrm>
            <a:off x="4278308" y="2051877"/>
            <a:ext cx="3600400" cy="4041419"/>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400" dirty="0">
              <a:solidFill>
                <a:schemeClr val="tx1"/>
              </a:solidFill>
            </a:endParaRPr>
          </a:p>
          <a:p>
            <a:r>
              <a:rPr lang="fr-FR" sz="1400" dirty="0">
                <a:solidFill>
                  <a:schemeClr val="tx1"/>
                </a:solidFill>
              </a:rPr>
              <a:t>Améliorer la couverture vaccinale.</a:t>
            </a:r>
          </a:p>
          <a:p>
            <a:endParaRPr lang="fr-FR" sz="1400" dirty="0">
              <a:solidFill>
                <a:schemeClr val="tx1"/>
              </a:solidFill>
            </a:endParaRPr>
          </a:p>
          <a:p>
            <a:r>
              <a:rPr lang="fr-FR" sz="1400" dirty="0">
                <a:solidFill>
                  <a:schemeClr val="tx1"/>
                </a:solidFill>
              </a:rPr>
              <a:t>Renforcer la stratégie territoriale de dépistage des cancers.</a:t>
            </a:r>
          </a:p>
        </p:txBody>
      </p:sp>
      <p:sp>
        <p:nvSpPr>
          <p:cNvPr id="17" name="Organigramme : Processus 16"/>
          <p:cNvSpPr/>
          <p:nvPr/>
        </p:nvSpPr>
        <p:spPr>
          <a:xfrm>
            <a:off x="8328248" y="2063941"/>
            <a:ext cx="3600400" cy="4029356"/>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000" b="1" i="1" dirty="0">
              <a:solidFill>
                <a:schemeClr val="tx1"/>
              </a:solidFill>
            </a:endParaRPr>
          </a:p>
          <a:p>
            <a:pPr algn="just"/>
            <a:r>
              <a:rPr lang="fr-FR" sz="1400" dirty="0">
                <a:solidFill>
                  <a:schemeClr val="tx1"/>
                </a:solidFill>
              </a:rPr>
              <a:t>Amplifier et relayer la diffusion des campagnes nationales en s’appuyant sur les relais de proximité.</a:t>
            </a:r>
          </a:p>
          <a:p>
            <a:pPr algn="just"/>
            <a:endParaRPr lang="fr-FR" sz="1400" dirty="0">
              <a:solidFill>
                <a:schemeClr val="tx1"/>
              </a:solidFill>
            </a:endParaRPr>
          </a:p>
          <a:p>
            <a:pPr algn="just"/>
            <a:r>
              <a:rPr lang="fr-FR" sz="1400" dirty="0">
                <a:solidFill>
                  <a:schemeClr val="tx1"/>
                </a:solidFill>
              </a:rPr>
              <a:t>Cartographier et identifier les populations les plus éloignées pour créer des campagnes adaptées (soutien d’intervenants de proximité, itinérance…).</a:t>
            </a:r>
          </a:p>
          <a:p>
            <a:pPr algn="just"/>
            <a:endParaRPr lang="fr-FR" sz="1400" dirty="0">
              <a:solidFill>
                <a:schemeClr val="tx1"/>
              </a:solidFill>
            </a:endParaRPr>
          </a:p>
          <a:p>
            <a:pPr algn="just"/>
            <a:r>
              <a:rPr lang="fr-FR" sz="1400" dirty="0">
                <a:solidFill>
                  <a:schemeClr val="tx1"/>
                </a:solidFill>
              </a:rPr>
              <a:t>Sensibiliser les acteurs de 1</a:t>
            </a:r>
            <a:r>
              <a:rPr lang="fr-FR" sz="1400" baseline="30000" dirty="0">
                <a:solidFill>
                  <a:schemeClr val="tx1"/>
                </a:solidFill>
              </a:rPr>
              <a:t>ère</a:t>
            </a:r>
            <a:r>
              <a:rPr lang="fr-FR" sz="1400" dirty="0">
                <a:solidFill>
                  <a:schemeClr val="tx1"/>
                </a:solidFill>
              </a:rPr>
              <a:t> ligne pour améliorer l’information et l’accompagnement des publics.</a:t>
            </a:r>
          </a:p>
          <a:p>
            <a:endParaRPr lang="fr-FR" sz="1400" dirty="0">
              <a:solidFill>
                <a:schemeClr val="tx1"/>
              </a:solidFill>
            </a:endParaRPr>
          </a:p>
        </p:txBody>
      </p:sp>
    </p:spTree>
    <p:extLst>
      <p:ext uri="{BB962C8B-B14F-4D97-AF65-F5344CB8AC3E}">
        <p14:creationId xmlns:p14="http://schemas.microsoft.com/office/powerpoint/2010/main" val="1238659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26</a:t>
            </a:fld>
            <a:endParaRPr lang="fr-FR" dirty="0"/>
          </a:p>
        </p:txBody>
      </p:sp>
      <p:sp>
        <p:nvSpPr>
          <p:cNvPr id="18" name="Titre 1"/>
          <p:cNvSpPr txBox="1">
            <a:spLocks/>
          </p:cNvSpPr>
          <p:nvPr/>
        </p:nvSpPr>
        <p:spPr bwMode="auto">
          <a:xfrm>
            <a:off x="263352" y="2276872"/>
            <a:ext cx="11665296" cy="1728192"/>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all" dirty="0">
                <a:solidFill>
                  <a:schemeClr val="bg1"/>
                </a:solidFill>
              </a:rPr>
              <a:t>Objectifs stratégiques et pistes d’actions</a:t>
            </a:r>
          </a:p>
          <a:p>
            <a:pPr algn="ctr"/>
            <a:endParaRPr lang="fr-FR" cap="all" dirty="0">
              <a:solidFill>
                <a:schemeClr val="bg1"/>
              </a:solidFill>
            </a:endParaRPr>
          </a:p>
          <a:p>
            <a:pPr algn="ctr"/>
            <a:r>
              <a:rPr lang="fr-FR" cap="all" dirty="0">
                <a:solidFill>
                  <a:schemeClr val="bg1"/>
                </a:solidFill>
              </a:rPr>
              <a:t>PROMOUVOIR DES COMPORTEMENTS FAVORABLES À LA SANTÉ</a:t>
            </a:r>
          </a:p>
        </p:txBody>
      </p:sp>
      <p:sp>
        <p:nvSpPr>
          <p:cNvPr id="2" name="ZoneTexte 1"/>
          <p:cNvSpPr txBox="1"/>
          <p:nvPr/>
        </p:nvSpPr>
        <p:spPr>
          <a:xfrm>
            <a:off x="705744" y="577807"/>
            <a:ext cx="4320480" cy="369332"/>
          </a:xfrm>
          <a:prstGeom prst="rect">
            <a:avLst/>
          </a:prstGeom>
          <a:solidFill>
            <a:schemeClr val="bg1"/>
          </a:solidFill>
        </p:spPr>
        <p:txBody>
          <a:bodyPr wrap="square" rtlCol="0">
            <a:spAutoFit/>
          </a:bodyPr>
          <a:lstStyle/>
          <a:p>
            <a:endParaRPr lang="fr-FR" dirty="0">
              <a:solidFill>
                <a:schemeClr val="bg1"/>
              </a:solidFill>
            </a:endParaRPr>
          </a:p>
        </p:txBody>
      </p:sp>
    </p:spTree>
    <p:extLst>
      <p:ext uri="{BB962C8B-B14F-4D97-AF65-F5344CB8AC3E}">
        <p14:creationId xmlns:p14="http://schemas.microsoft.com/office/powerpoint/2010/main" val="355688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27</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5 / PROMOUVOIR DES COMPORTEMENTS FAVORABLES A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5/A Promouvoir les bienfaits de l’activité physique.</a:t>
              </a:r>
            </a:p>
          </p:txBody>
        </p:sp>
      </p:grpSp>
      <p:sp>
        <p:nvSpPr>
          <p:cNvPr id="13" name="Organigramme : Processus 12"/>
          <p:cNvSpPr/>
          <p:nvPr/>
        </p:nvSpPr>
        <p:spPr>
          <a:xfrm>
            <a:off x="263352" y="1888479"/>
            <a:ext cx="3600400" cy="4636864"/>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600" b="1" i="1" dirty="0">
              <a:solidFill>
                <a:schemeClr val="tx1"/>
              </a:solidFill>
            </a:endParaRPr>
          </a:p>
          <a:p>
            <a:r>
              <a:rPr lang="fr-FR" sz="1400" dirty="0">
                <a:solidFill>
                  <a:schemeClr val="tx1"/>
                </a:solidFill>
              </a:rPr>
              <a:t>Des indicateurs relativement préoccupants sur le territoire concernant  :</a:t>
            </a:r>
          </a:p>
          <a:p>
            <a:r>
              <a:rPr lang="fr-FR" sz="1400" dirty="0">
                <a:solidFill>
                  <a:schemeClr val="tx1"/>
                </a:solidFill>
              </a:rPr>
              <a:t>˃ une pratique d’activité sportive inégale chez les plus jeunes ;</a:t>
            </a:r>
          </a:p>
          <a:p>
            <a:r>
              <a:rPr lang="fr-FR" sz="1400" dirty="0">
                <a:solidFill>
                  <a:schemeClr val="tx1"/>
                </a:solidFill>
              </a:rPr>
              <a:t>˃ l’incidence des facteurs circulatoires dans la mortalité;</a:t>
            </a:r>
          </a:p>
          <a:p>
            <a:r>
              <a:rPr lang="fr-FR" sz="1400" dirty="0">
                <a:solidFill>
                  <a:schemeClr val="tx1"/>
                </a:solidFill>
              </a:rPr>
              <a:t>˃ le vieillissement de la 	population et donc les enjeux liés au maintien de l’autonomie.</a:t>
            </a:r>
          </a:p>
          <a:p>
            <a:endParaRPr lang="fr-FR" sz="1400" dirty="0">
              <a:solidFill>
                <a:schemeClr val="tx1"/>
              </a:solidFill>
            </a:endParaRPr>
          </a:p>
          <a:p>
            <a:r>
              <a:rPr lang="fr-FR" sz="1400" dirty="0">
                <a:solidFill>
                  <a:schemeClr val="tx1"/>
                </a:solidFill>
              </a:rPr>
              <a:t>Mais une dynamique sportive importante, avec des ressources riches et variées sur lesquelles s’appuyer pour promouvoir l ‘activité physique. </a:t>
            </a:r>
          </a:p>
          <a:p>
            <a:endParaRPr lang="fr-FR" sz="1400" dirty="0">
              <a:solidFill>
                <a:schemeClr val="tx1"/>
              </a:solidFill>
            </a:endParaRPr>
          </a:p>
          <a:p>
            <a:r>
              <a:rPr lang="fr-FR" sz="1400" dirty="0">
                <a:solidFill>
                  <a:schemeClr val="tx1"/>
                </a:solidFill>
              </a:rPr>
              <a:t>Une offre croissante en sport santé / sport adapté, à articuler et promouvoir.</a:t>
            </a:r>
          </a:p>
          <a:p>
            <a:endParaRPr lang="fr-FR" sz="1400" b="1" i="1" dirty="0">
              <a:solidFill>
                <a:schemeClr val="tx1"/>
              </a:solidFill>
            </a:endParaRPr>
          </a:p>
          <a:p>
            <a:endParaRPr lang="fr-FR" sz="1600" b="1" i="1" dirty="0">
              <a:solidFill>
                <a:schemeClr val="tx1"/>
              </a:solidFill>
            </a:endParaRPr>
          </a:p>
        </p:txBody>
      </p:sp>
      <p:sp>
        <p:nvSpPr>
          <p:cNvPr id="16" name="Organigramme : Processus 15"/>
          <p:cNvSpPr/>
          <p:nvPr/>
        </p:nvSpPr>
        <p:spPr>
          <a:xfrm>
            <a:off x="4278308" y="1936421"/>
            <a:ext cx="3600400" cy="4588922"/>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r>
              <a:rPr lang="fr-FR" sz="1400" dirty="0">
                <a:solidFill>
                  <a:schemeClr val="tx1"/>
                </a:solidFill>
              </a:rPr>
              <a:t>Promouvoir les bienfaits de l’activité physique et contribuer au renforcement de la pratique.</a:t>
            </a:r>
          </a:p>
          <a:p>
            <a:endParaRPr lang="fr-FR" sz="1400" b="1" i="1" dirty="0">
              <a:solidFill>
                <a:schemeClr val="tx1"/>
              </a:solidFill>
            </a:endParaRPr>
          </a:p>
          <a:p>
            <a:r>
              <a:rPr lang="fr-FR" sz="1400" dirty="0">
                <a:solidFill>
                  <a:schemeClr val="tx1"/>
                </a:solidFill>
              </a:rPr>
              <a:t>Développer et favoriser l’accès à l’offre sport santé et sport adapté.</a:t>
            </a:r>
          </a:p>
        </p:txBody>
      </p:sp>
      <p:sp>
        <p:nvSpPr>
          <p:cNvPr id="17" name="Organigramme : Processus 16"/>
          <p:cNvSpPr/>
          <p:nvPr/>
        </p:nvSpPr>
        <p:spPr>
          <a:xfrm>
            <a:off x="8293264" y="1936420"/>
            <a:ext cx="3600400" cy="4588923"/>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600" b="1" i="1" dirty="0">
              <a:solidFill>
                <a:schemeClr val="tx1"/>
              </a:solidFill>
            </a:endParaRPr>
          </a:p>
          <a:p>
            <a:pPr algn="just"/>
            <a:r>
              <a:rPr lang="fr-FR" sz="1400" dirty="0">
                <a:solidFill>
                  <a:schemeClr val="tx1"/>
                </a:solidFill>
              </a:rPr>
              <a:t>Renforcer la valorisation de la pratique via les politiques publiques d’aménagement ou d’incitation : promotion de l’existant, échanges de pratiques, de ressources, de compétences…</a:t>
            </a:r>
          </a:p>
          <a:p>
            <a:pPr algn="just"/>
            <a:endParaRPr lang="fr-FR" sz="1200" dirty="0">
              <a:solidFill>
                <a:schemeClr val="tx1"/>
              </a:solidFill>
            </a:endParaRPr>
          </a:p>
          <a:p>
            <a:pPr algn="just"/>
            <a:r>
              <a:rPr lang="fr-FR" sz="1400" dirty="0">
                <a:solidFill>
                  <a:schemeClr val="tx1"/>
                </a:solidFill>
              </a:rPr>
              <a:t>Déployer une stratégie de communication et d’animation pédagogique ciblant prioritairement les publics les plus éloignés, mais aussi le « tout public ».</a:t>
            </a:r>
          </a:p>
          <a:p>
            <a:pPr algn="just"/>
            <a:endParaRPr lang="fr-FR" sz="1200" dirty="0">
              <a:solidFill>
                <a:schemeClr val="tx1"/>
              </a:solidFill>
            </a:endParaRPr>
          </a:p>
          <a:p>
            <a:pPr algn="just"/>
            <a:r>
              <a:rPr lang="fr-FR" sz="1400" dirty="0">
                <a:solidFill>
                  <a:schemeClr val="tx1"/>
                </a:solidFill>
              </a:rPr>
              <a:t>Diversifier et essaimer l’offre : mutualisation, proposition d’animations…</a:t>
            </a:r>
          </a:p>
          <a:p>
            <a:pPr algn="just"/>
            <a:endParaRPr lang="fr-FR" sz="1400" dirty="0">
              <a:solidFill>
                <a:schemeClr val="tx1"/>
              </a:solidFill>
            </a:endParaRPr>
          </a:p>
          <a:p>
            <a:pPr algn="just"/>
            <a:r>
              <a:rPr lang="fr-FR" sz="1400" dirty="0">
                <a:solidFill>
                  <a:schemeClr val="tx1"/>
                </a:solidFill>
              </a:rPr>
              <a:t>Faire connaître et articuler l’offre ASPA; accompagner si nécessaire les porteurs de projet ou la formation professionnelle.</a:t>
            </a:r>
          </a:p>
          <a:p>
            <a:pPr algn="just"/>
            <a:endParaRPr lang="fr-FR" sz="1200" dirty="0">
              <a:solidFill>
                <a:schemeClr val="tx1"/>
              </a:solidFill>
            </a:endParaRPr>
          </a:p>
          <a:p>
            <a:pPr algn="just"/>
            <a:r>
              <a:rPr lang="fr-FR" sz="1400" dirty="0">
                <a:solidFill>
                  <a:schemeClr val="tx1"/>
                </a:solidFill>
              </a:rPr>
              <a:t>Promouvoir la prescription auprès des professions médicales.</a:t>
            </a:r>
          </a:p>
          <a:p>
            <a:endParaRPr lang="fr-FR" sz="1000" b="1" i="1" dirty="0">
              <a:solidFill>
                <a:schemeClr val="tx1"/>
              </a:solidFill>
            </a:endParaRPr>
          </a:p>
        </p:txBody>
      </p:sp>
      <p:sp>
        <p:nvSpPr>
          <p:cNvPr id="3" name="Control 1"/>
          <p:cNvSpPr>
            <a:spLocks noChangeArrowheads="1" noChangeShapeType="1"/>
          </p:cNvSpPr>
          <p:nvPr/>
        </p:nvSpPr>
        <p:spPr bwMode="auto">
          <a:xfrm>
            <a:off x="4212586" y="8685584"/>
            <a:ext cx="1851025" cy="46958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E6CC"/>
                  </a:outerShdw>
                </a:effectLst>
              </a14:hiddenEffects>
            </a:ext>
          </a:extLst>
        </p:spPr>
        <p:txBody>
          <a:bodyPr vert="horz" wrap="square" lIns="0" tIns="0" rIns="0" bIns="0" numCol="1" anchor="t" anchorCtr="0" compatLnSpc="1">
            <a:prstTxWarp prst="textNoShape">
              <a:avLst/>
            </a:prstTxWarp>
          </a:bodyPr>
          <a:lstStyle/>
          <a:p>
            <a:endParaRPr lang="fr-FR"/>
          </a:p>
        </p:txBody>
      </p:sp>
    </p:spTree>
    <p:extLst>
      <p:ext uri="{BB962C8B-B14F-4D97-AF65-F5344CB8AC3E}">
        <p14:creationId xmlns:p14="http://schemas.microsoft.com/office/powerpoint/2010/main" val="601878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28</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5 / PROMOUVOIR DES COMPORTEMENTS FAVORABLES A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5/B Soutenir les acteurs de socialisation et de prévention primaire intervenant auprès des jeunes et des parents</a:t>
              </a:r>
            </a:p>
          </p:txBody>
        </p:sp>
      </p:grpSp>
      <p:sp>
        <p:nvSpPr>
          <p:cNvPr id="13" name="Organigramme : Processus 12"/>
          <p:cNvSpPr/>
          <p:nvPr/>
        </p:nvSpPr>
        <p:spPr>
          <a:xfrm>
            <a:off x="263352" y="2051878"/>
            <a:ext cx="3600400" cy="404141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400" dirty="0">
              <a:solidFill>
                <a:schemeClr val="tx1"/>
              </a:solidFill>
              <a:latin typeface="+mj-lt"/>
            </a:endParaRPr>
          </a:p>
          <a:p>
            <a:r>
              <a:rPr lang="fr-FR" sz="1400" dirty="0">
                <a:solidFill>
                  <a:schemeClr val="tx1"/>
                </a:solidFill>
                <a:latin typeface="+mj-lt"/>
              </a:rPr>
              <a:t>Un intérêt préventif en matière de santé / bien-être à accompagner le lien enfant parent de façon précoce (décrochage scolaire, troubles de santé, violences intrafamiliales…).</a:t>
            </a:r>
          </a:p>
          <a:p>
            <a:endParaRPr lang="fr-FR" sz="1400" dirty="0">
              <a:solidFill>
                <a:schemeClr val="tx1"/>
              </a:solidFill>
              <a:latin typeface="+mj-lt"/>
            </a:endParaRPr>
          </a:p>
          <a:p>
            <a:r>
              <a:rPr lang="fr-FR" sz="1400" dirty="0">
                <a:solidFill>
                  <a:schemeClr val="tx1"/>
                </a:solidFill>
                <a:latin typeface="+mj-lt"/>
              </a:rPr>
              <a:t>Une multiplicité d’outils et d’actions déployées sur le territoire (compétences psychosociales, soutien à la parentalité), mais un constat de disparité dans les publics ciblés, le maillage, le type d’actions proposées .</a:t>
            </a:r>
          </a:p>
          <a:p>
            <a:r>
              <a:rPr lang="fr-FR" sz="1400" dirty="0">
                <a:latin typeface="+mj-lt"/>
              </a:rPr>
              <a:t> </a:t>
            </a:r>
          </a:p>
          <a:p>
            <a:endParaRPr lang="fr-FR" sz="1600" b="1" i="1" dirty="0">
              <a:solidFill>
                <a:schemeClr val="tx1"/>
              </a:solidFill>
            </a:endParaRPr>
          </a:p>
        </p:txBody>
      </p:sp>
      <p:sp>
        <p:nvSpPr>
          <p:cNvPr id="16" name="Organigramme : Processus 15"/>
          <p:cNvSpPr/>
          <p:nvPr/>
        </p:nvSpPr>
        <p:spPr>
          <a:xfrm>
            <a:off x="4278308" y="2051877"/>
            <a:ext cx="3600400" cy="4041419"/>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a:t>
            </a:r>
          </a:p>
          <a:p>
            <a:endParaRPr lang="fr-FR" sz="1600" b="1" i="1" dirty="0">
              <a:solidFill>
                <a:schemeClr val="tx1"/>
              </a:solidFill>
            </a:endParaRPr>
          </a:p>
          <a:p>
            <a:r>
              <a:rPr lang="fr-FR" sz="1400" dirty="0">
                <a:solidFill>
                  <a:schemeClr val="tx1"/>
                </a:solidFill>
              </a:rPr>
              <a:t>Intensifier les actions de promotion des compétences psychosociales en mobilisant les acteurs de terrain.</a:t>
            </a:r>
          </a:p>
          <a:p>
            <a:endParaRPr lang="fr-FR" sz="1400" dirty="0">
              <a:solidFill>
                <a:schemeClr val="tx1"/>
              </a:solidFill>
            </a:endParaRPr>
          </a:p>
          <a:p>
            <a:r>
              <a:rPr lang="fr-FR" sz="1400" dirty="0">
                <a:solidFill>
                  <a:schemeClr val="tx1"/>
                </a:solidFill>
              </a:rPr>
              <a:t>Faire connaître, renforcer et coordonner l’offre d’actions de soutien à la parentalité.</a:t>
            </a:r>
          </a:p>
          <a:p>
            <a:pPr marL="285750" indent="-285750">
              <a:buFontTx/>
              <a:buChar char="-"/>
            </a:pPr>
            <a:endParaRPr lang="fr-FR" sz="1400" b="1" i="1" dirty="0">
              <a:solidFill>
                <a:schemeClr val="tx1"/>
              </a:solidFill>
            </a:endParaRPr>
          </a:p>
          <a:p>
            <a:endParaRPr lang="fr-FR" sz="1400" b="1" i="1" dirty="0">
              <a:solidFill>
                <a:schemeClr val="tx1"/>
              </a:solidFill>
            </a:endParaRPr>
          </a:p>
          <a:p>
            <a:endParaRPr lang="fr-FR" sz="1400" dirty="0">
              <a:solidFill>
                <a:schemeClr val="tx1"/>
              </a:solidFill>
            </a:endParaRPr>
          </a:p>
        </p:txBody>
      </p:sp>
      <p:sp>
        <p:nvSpPr>
          <p:cNvPr id="17" name="Organigramme : Processus 16"/>
          <p:cNvSpPr/>
          <p:nvPr/>
        </p:nvSpPr>
        <p:spPr>
          <a:xfrm>
            <a:off x="8328248" y="2063941"/>
            <a:ext cx="3600400" cy="4029356"/>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a:t>
            </a:r>
          </a:p>
          <a:p>
            <a:endParaRPr lang="fr-FR" sz="1600" b="1" i="1" dirty="0">
              <a:solidFill>
                <a:schemeClr val="tx1"/>
              </a:solidFill>
            </a:endParaRPr>
          </a:p>
          <a:p>
            <a:r>
              <a:rPr lang="fr-FR" sz="1400" dirty="0">
                <a:solidFill>
                  <a:schemeClr val="tx1"/>
                </a:solidFill>
              </a:rPr>
              <a:t>Promouvoir et favoriser le déploiement des programmes existants sur les compétences psychosociales en priorisant les publics moins couverts.</a:t>
            </a:r>
          </a:p>
          <a:p>
            <a:endParaRPr lang="fr-FR" sz="1400" dirty="0">
              <a:solidFill>
                <a:schemeClr val="tx1"/>
              </a:solidFill>
            </a:endParaRPr>
          </a:p>
          <a:p>
            <a:r>
              <a:rPr lang="fr-FR" sz="1400" dirty="0">
                <a:solidFill>
                  <a:schemeClr val="tx1"/>
                </a:solidFill>
              </a:rPr>
              <a:t>Mettre en œuvre des formations actions auprès des acteurs de terrain.</a:t>
            </a:r>
          </a:p>
          <a:p>
            <a:endParaRPr lang="fr-FR" sz="1400" dirty="0">
              <a:solidFill>
                <a:schemeClr val="tx1"/>
              </a:solidFill>
            </a:endParaRPr>
          </a:p>
          <a:p>
            <a:r>
              <a:rPr lang="fr-FR" sz="1400" dirty="0">
                <a:solidFill>
                  <a:schemeClr val="tx1"/>
                </a:solidFill>
              </a:rPr>
              <a:t>Créer et animer un groupe réseau parentalité : interconnaissance, diagnostic, partage d’expériences, … voire structuration d’un plan parentalité territorial.</a:t>
            </a:r>
          </a:p>
          <a:p>
            <a:endParaRPr lang="fr-FR" sz="1600" b="1" i="1" dirty="0">
              <a:solidFill>
                <a:schemeClr val="tx1"/>
              </a:solidFill>
            </a:endParaRPr>
          </a:p>
          <a:p>
            <a:endParaRPr lang="fr-FR" sz="1000" b="1" i="1" dirty="0">
              <a:solidFill>
                <a:schemeClr val="tx1"/>
              </a:solidFill>
            </a:endParaRPr>
          </a:p>
        </p:txBody>
      </p:sp>
    </p:spTree>
    <p:extLst>
      <p:ext uri="{BB962C8B-B14F-4D97-AF65-F5344CB8AC3E}">
        <p14:creationId xmlns:p14="http://schemas.microsoft.com/office/powerpoint/2010/main" val="3923082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11708" y="6299629"/>
            <a:ext cx="2133600" cy="365125"/>
          </a:xfrm>
        </p:spPr>
        <p:txBody>
          <a:bodyPr/>
          <a:lstStyle/>
          <a:p>
            <a:pPr algn="ctr">
              <a:defRPr/>
            </a:pPr>
            <a:fld id="{6F73C119-5E52-417F-82A2-61901EB9917C}" type="slidenum">
              <a:rPr lang="fr-FR" smtClean="0"/>
              <a:pPr algn="ctr">
                <a:defRPr/>
              </a:pPr>
              <a:t>29</a:t>
            </a:fld>
            <a:endParaRPr lang="fr-FR" dirty="0"/>
          </a:p>
        </p:txBody>
      </p:sp>
      <p:sp>
        <p:nvSpPr>
          <p:cNvPr id="18" name="Titre 1"/>
          <p:cNvSpPr txBox="1">
            <a:spLocks/>
          </p:cNvSpPr>
          <p:nvPr/>
        </p:nvSpPr>
        <p:spPr bwMode="auto">
          <a:xfrm>
            <a:off x="263352" y="188640"/>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400" cap="small" dirty="0">
                <a:solidFill>
                  <a:schemeClr val="bg1"/>
                </a:solidFill>
              </a:rPr>
              <a:t>5 / PROMOUVOIR DES COMPORTEMENTS FAVORABLES A LA SANTÉ</a:t>
            </a:r>
          </a:p>
        </p:txBody>
      </p:sp>
      <p:grpSp>
        <p:nvGrpSpPr>
          <p:cNvPr id="10" name="Groupe 9"/>
          <p:cNvGrpSpPr/>
          <p:nvPr/>
        </p:nvGrpSpPr>
        <p:grpSpPr>
          <a:xfrm>
            <a:off x="263352" y="1196752"/>
            <a:ext cx="11667951" cy="624214"/>
            <a:chOff x="13" y="674924"/>
            <a:chExt cx="5603205" cy="624214"/>
          </a:xfrm>
        </p:grpSpPr>
        <p:sp>
          <p:nvSpPr>
            <p:cNvPr id="11" name="Rectangle 10"/>
            <p:cNvSpPr/>
            <p:nvPr/>
          </p:nvSpPr>
          <p:spPr>
            <a:xfrm>
              <a:off x="1288" y="674924"/>
              <a:ext cx="5601930" cy="609326"/>
            </a:xfrm>
            <a:prstGeom prst="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2" name="Rectangle 11"/>
            <p:cNvSpPr/>
            <p:nvPr/>
          </p:nvSpPr>
          <p:spPr>
            <a:xfrm>
              <a:off x="13" y="689812"/>
              <a:ext cx="5601930" cy="609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r>
                <a:rPr lang="fr-FR" sz="2000" dirty="0"/>
                <a:t>5/C Favoriser une alimentation de qualité et de proximité.</a:t>
              </a:r>
            </a:p>
          </p:txBody>
        </p:sp>
      </p:grpSp>
      <p:sp>
        <p:nvSpPr>
          <p:cNvPr id="13" name="Organigramme : Processus 12"/>
          <p:cNvSpPr/>
          <p:nvPr/>
        </p:nvSpPr>
        <p:spPr>
          <a:xfrm>
            <a:off x="263352" y="1975273"/>
            <a:ext cx="3600400" cy="450691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t"/>
          <a:lstStyle/>
          <a:p>
            <a:r>
              <a:rPr lang="fr-FR" sz="1600" b="1" i="1" dirty="0">
                <a:solidFill>
                  <a:schemeClr val="tx1"/>
                </a:solidFill>
              </a:rPr>
              <a:t>CONSTATS :</a:t>
            </a:r>
          </a:p>
          <a:p>
            <a:endParaRPr lang="fr-FR" sz="1600" b="1" i="1" dirty="0">
              <a:solidFill>
                <a:schemeClr val="tx1"/>
              </a:solidFill>
            </a:endParaRPr>
          </a:p>
          <a:p>
            <a:r>
              <a:rPr lang="fr-FR" sz="1600" b="1" i="1" dirty="0">
                <a:solidFill>
                  <a:schemeClr val="tx1"/>
                </a:solidFill>
              </a:rPr>
              <a:t>- </a:t>
            </a:r>
            <a:r>
              <a:rPr lang="fr-FR" sz="1400" dirty="0">
                <a:solidFill>
                  <a:schemeClr val="tx1"/>
                </a:solidFill>
                <a:latin typeface="+mj-lt"/>
              </a:rPr>
              <a:t>Un impact reconnu de la qualité nutritionnelle sur la prévention d’un grand nombre de pathologies.</a:t>
            </a:r>
          </a:p>
          <a:p>
            <a:endParaRPr lang="fr-FR" sz="500" dirty="0">
              <a:solidFill>
                <a:schemeClr val="tx1"/>
              </a:solidFill>
              <a:latin typeface="+mj-lt"/>
            </a:endParaRPr>
          </a:p>
          <a:p>
            <a:r>
              <a:rPr lang="fr-FR" sz="1400" dirty="0">
                <a:solidFill>
                  <a:schemeClr val="tx1"/>
                </a:solidFill>
                <a:latin typeface="+mj-lt"/>
              </a:rPr>
              <a:t>· Une part importante du diabète dans les ALD sur le territoire; un dépistage infirmier dans les collèges (6ème) qui montre des taux défavorables concernant le grignotage et la consommation de boissons sucrées au quotidien chez les jeunes.</a:t>
            </a:r>
          </a:p>
          <a:p>
            <a:endParaRPr lang="fr-FR" sz="500" dirty="0">
              <a:solidFill>
                <a:schemeClr val="tx1"/>
              </a:solidFill>
              <a:latin typeface="+mj-lt"/>
            </a:endParaRPr>
          </a:p>
          <a:p>
            <a:r>
              <a:rPr lang="fr-FR" sz="1400" dirty="0">
                <a:solidFill>
                  <a:schemeClr val="tx1"/>
                </a:solidFill>
                <a:latin typeface="+mj-lt"/>
              </a:rPr>
              <a:t>· Une dynamique culturelle du bien manger et du consommer local, avec une richesse de ressources sur lesquelles s’appuyer pour développer des actions favorisant une alimentation saine.</a:t>
            </a:r>
          </a:p>
          <a:p>
            <a:endParaRPr lang="fr-FR" sz="500" dirty="0">
              <a:solidFill>
                <a:schemeClr val="tx1"/>
              </a:solidFill>
              <a:latin typeface="+mj-lt"/>
            </a:endParaRPr>
          </a:p>
          <a:p>
            <a:r>
              <a:rPr lang="fr-FR" sz="1400" dirty="0">
                <a:solidFill>
                  <a:schemeClr val="tx1"/>
                </a:solidFill>
                <a:latin typeface="+mj-lt"/>
              </a:rPr>
              <a:t>· Des leviers de promotion et de valorisation au niveau local des campagnes nationales et outils existants (Manger Bouger / PNNS).</a:t>
            </a:r>
          </a:p>
          <a:p>
            <a:r>
              <a:rPr lang="fr-FR" sz="1400" dirty="0">
                <a:solidFill>
                  <a:schemeClr val="tx1"/>
                </a:solidFill>
                <a:latin typeface="+mj-lt"/>
              </a:rPr>
              <a:t> </a:t>
            </a:r>
          </a:p>
          <a:p>
            <a:endParaRPr lang="fr-FR" sz="1400" dirty="0">
              <a:solidFill>
                <a:schemeClr val="tx1"/>
              </a:solidFill>
              <a:latin typeface="+mj-lt"/>
            </a:endParaRPr>
          </a:p>
          <a:p>
            <a:endParaRPr lang="fr-FR" sz="1400" dirty="0">
              <a:solidFill>
                <a:schemeClr val="tx1"/>
              </a:solidFill>
              <a:latin typeface="+mj-lt"/>
            </a:endParaRPr>
          </a:p>
        </p:txBody>
      </p:sp>
      <p:sp>
        <p:nvSpPr>
          <p:cNvPr id="16" name="Organigramme : Processus 15"/>
          <p:cNvSpPr/>
          <p:nvPr/>
        </p:nvSpPr>
        <p:spPr>
          <a:xfrm>
            <a:off x="4278308" y="1975273"/>
            <a:ext cx="3600400" cy="4506918"/>
          </a:xfrm>
          <a:prstGeom prst="flowChartProcess">
            <a:avLst/>
          </a:prstGeom>
        </p:spPr>
        <p:style>
          <a:lnRef idx="1">
            <a:schemeClr val="accent3"/>
          </a:lnRef>
          <a:fillRef idx="3">
            <a:schemeClr val="accent3"/>
          </a:fillRef>
          <a:effectRef idx="2">
            <a:schemeClr val="accent3"/>
          </a:effectRef>
          <a:fontRef idx="minor">
            <a:schemeClr val="lt1"/>
          </a:fontRef>
        </p:style>
        <p:txBody>
          <a:bodyPr rtlCol="0" anchor="t"/>
          <a:lstStyle/>
          <a:p>
            <a:r>
              <a:rPr lang="fr-FR" sz="1600" b="1" i="1" dirty="0">
                <a:solidFill>
                  <a:schemeClr val="tx1"/>
                </a:solidFill>
              </a:rPr>
              <a:t>OBJECTIFS :</a:t>
            </a:r>
          </a:p>
          <a:p>
            <a:endParaRPr lang="fr-FR" sz="1600" b="1" i="1" dirty="0">
              <a:solidFill>
                <a:schemeClr val="tx1"/>
              </a:solidFill>
            </a:endParaRPr>
          </a:p>
          <a:p>
            <a:r>
              <a:rPr lang="fr-FR" sz="1400" dirty="0">
                <a:solidFill>
                  <a:schemeClr val="tx1"/>
                </a:solidFill>
                <a:latin typeface="+mj-lt"/>
              </a:rPr>
              <a:t>- Construire et animer un Projet Alimentaire Territorial.</a:t>
            </a:r>
          </a:p>
          <a:p>
            <a:r>
              <a:rPr lang="fr-FR" sz="1400" dirty="0">
                <a:solidFill>
                  <a:schemeClr val="tx1"/>
                </a:solidFill>
                <a:latin typeface="+mj-lt"/>
              </a:rPr>
              <a:t> </a:t>
            </a:r>
          </a:p>
          <a:p>
            <a:endParaRPr lang="fr-FR" sz="1400" dirty="0">
              <a:solidFill>
                <a:schemeClr val="tx1"/>
              </a:solidFill>
              <a:latin typeface="+mj-lt"/>
            </a:endParaRPr>
          </a:p>
          <a:p>
            <a:r>
              <a:rPr lang="fr-FR" sz="1400" dirty="0">
                <a:solidFill>
                  <a:schemeClr val="tx1"/>
                </a:solidFill>
                <a:latin typeface="+mj-lt"/>
              </a:rPr>
              <a:t>- Promouvoir le développement d’une politique nutritionnelle à l’échelle de la CABB; impulser de nouvelles entrées dans la démarche de labellisation PNNS.</a:t>
            </a:r>
          </a:p>
          <a:p>
            <a:endParaRPr lang="fr-FR" sz="1400" dirty="0">
              <a:solidFill>
                <a:schemeClr val="tx1"/>
              </a:solidFill>
            </a:endParaRPr>
          </a:p>
        </p:txBody>
      </p:sp>
      <p:sp>
        <p:nvSpPr>
          <p:cNvPr id="17" name="Organigramme : Processus 16"/>
          <p:cNvSpPr/>
          <p:nvPr/>
        </p:nvSpPr>
        <p:spPr>
          <a:xfrm>
            <a:off x="8328248" y="2063941"/>
            <a:ext cx="3600400" cy="4418250"/>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t"/>
          <a:lstStyle/>
          <a:p>
            <a:r>
              <a:rPr lang="fr-FR" sz="1600" b="1" i="1" dirty="0">
                <a:solidFill>
                  <a:schemeClr val="tx1"/>
                </a:solidFill>
              </a:rPr>
              <a:t>PISTES D’ACTIONS :</a:t>
            </a:r>
          </a:p>
          <a:p>
            <a:endParaRPr lang="fr-FR" sz="1600" b="1" i="1" dirty="0">
              <a:solidFill>
                <a:schemeClr val="tx1"/>
              </a:solidFill>
            </a:endParaRPr>
          </a:p>
          <a:p>
            <a:r>
              <a:rPr lang="fr-FR" sz="1400" dirty="0">
                <a:solidFill>
                  <a:schemeClr val="tx1"/>
                </a:solidFill>
                <a:latin typeface="+mj-lt"/>
              </a:rPr>
              <a:t>- Valorisation du travail sur le Projet Alimentaire Territorial.</a:t>
            </a:r>
          </a:p>
          <a:p>
            <a:endParaRPr lang="fr-FR" sz="1400" dirty="0">
              <a:solidFill>
                <a:schemeClr val="tx1"/>
              </a:solidFill>
              <a:latin typeface="+mj-lt"/>
            </a:endParaRPr>
          </a:p>
          <a:p>
            <a:r>
              <a:rPr lang="fr-FR" sz="1400" dirty="0">
                <a:solidFill>
                  <a:schemeClr val="tx1"/>
                </a:solidFill>
                <a:latin typeface="+mj-lt"/>
              </a:rPr>
              <a:t>- Campagnes de sensibilisation aux enjeux de la nutrition, échanges de pratiques, d’expériences...</a:t>
            </a:r>
          </a:p>
          <a:p>
            <a:endParaRPr lang="fr-FR" sz="1400" dirty="0">
              <a:solidFill>
                <a:schemeClr val="tx1"/>
              </a:solidFill>
              <a:latin typeface="+mj-lt"/>
            </a:endParaRPr>
          </a:p>
          <a:p>
            <a:r>
              <a:rPr lang="fr-FR" sz="1400" dirty="0">
                <a:solidFill>
                  <a:schemeClr val="tx1"/>
                </a:solidFill>
                <a:latin typeface="+mj-lt"/>
              </a:rPr>
              <a:t>- Promotion du PNNS, accompagnement des nouveaux projets de demande de labellisation.</a:t>
            </a:r>
          </a:p>
          <a:p>
            <a:r>
              <a:rPr lang="fr-FR" sz="1400" dirty="0">
                <a:solidFill>
                  <a:schemeClr val="tx1"/>
                </a:solidFill>
                <a:latin typeface="+mj-lt"/>
              </a:rPr>
              <a:t> </a:t>
            </a:r>
          </a:p>
          <a:p>
            <a:endParaRPr lang="fr-FR" sz="1600" b="1" i="1" dirty="0">
              <a:solidFill>
                <a:schemeClr val="tx1"/>
              </a:solidFill>
            </a:endParaRPr>
          </a:p>
          <a:p>
            <a:endParaRPr lang="fr-FR" sz="1000" b="1" i="1" dirty="0">
              <a:solidFill>
                <a:schemeClr val="tx1"/>
              </a:solidFill>
            </a:endParaRPr>
          </a:p>
        </p:txBody>
      </p:sp>
    </p:spTree>
    <p:extLst>
      <p:ext uri="{BB962C8B-B14F-4D97-AF65-F5344CB8AC3E}">
        <p14:creationId xmlns:p14="http://schemas.microsoft.com/office/powerpoint/2010/main" val="293615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30</a:t>
            </a:fld>
            <a:endParaRPr lang="fr-FR" dirty="0"/>
          </a:p>
        </p:txBody>
      </p:sp>
      <p:sp>
        <p:nvSpPr>
          <p:cNvPr id="18" name="Titre 1"/>
          <p:cNvSpPr txBox="1">
            <a:spLocks/>
          </p:cNvSpPr>
          <p:nvPr/>
        </p:nvSpPr>
        <p:spPr bwMode="auto">
          <a:xfrm>
            <a:off x="263352" y="248239"/>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cap="small" dirty="0">
                <a:solidFill>
                  <a:schemeClr val="bg1"/>
                </a:solidFill>
                <a:latin typeface="Arial" panose="020B0604020202020204" pitchFamily="34" charset="0"/>
                <a:cs typeface="Arial" panose="020B0604020202020204" pitchFamily="34" charset="0"/>
              </a:rPr>
              <a:t>PROCHAINES ECHEANCES</a:t>
            </a:r>
          </a:p>
        </p:txBody>
      </p:sp>
      <p:sp>
        <p:nvSpPr>
          <p:cNvPr id="5" name="ZoneTexte 4"/>
          <p:cNvSpPr txBox="1"/>
          <p:nvPr/>
        </p:nvSpPr>
        <p:spPr>
          <a:xfrm>
            <a:off x="695400" y="1772816"/>
            <a:ext cx="10801200" cy="923330"/>
          </a:xfrm>
          <a:prstGeom prst="rect">
            <a:avLst/>
          </a:prstGeom>
          <a:noFill/>
        </p:spPr>
        <p:txBody>
          <a:bodyPr wrap="square" rtlCol="0">
            <a:spAutoFit/>
          </a:bodyPr>
          <a:lstStyle/>
          <a:p>
            <a:pPr algn="ctr"/>
            <a:r>
              <a:rPr lang="fr-FR" dirty="0"/>
              <a:t>Depuis fin 2021, les acteurs travaillent à la définition du plan d’action opérationnel.</a:t>
            </a:r>
          </a:p>
          <a:p>
            <a:pPr algn="ctr"/>
            <a:r>
              <a:rPr lang="fr-FR" dirty="0"/>
              <a:t> </a:t>
            </a:r>
          </a:p>
          <a:p>
            <a:pPr algn="ctr"/>
            <a:r>
              <a:rPr lang="fr-FR" dirty="0"/>
              <a:t>Ce-dernier sera présenté en comité de pilotage à la fin du 1</a:t>
            </a:r>
            <a:r>
              <a:rPr lang="fr-FR" baseline="30000" dirty="0"/>
              <a:t>er</a:t>
            </a:r>
            <a:r>
              <a:rPr lang="fr-FR" dirty="0"/>
              <a:t> semestre 2022. </a:t>
            </a:r>
          </a:p>
        </p:txBody>
      </p:sp>
    </p:spTree>
    <p:extLst>
      <p:ext uri="{BB962C8B-B14F-4D97-AF65-F5344CB8AC3E}">
        <p14:creationId xmlns:p14="http://schemas.microsoft.com/office/powerpoint/2010/main" val="2540700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5029200" y="6323075"/>
            <a:ext cx="2133600" cy="365125"/>
          </a:xfrm>
        </p:spPr>
        <p:txBody>
          <a:bodyPr/>
          <a:lstStyle/>
          <a:p>
            <a:pPr algn="ctr">
              <a:defRPr/>
            </a:pPr>
            <a:fld id="{6F73C119-5E52-417F-82A2-61901EB9917C}" type="slidenum">
              <a:rPr lang="fr-FR" smtClean="0"/>
              <a:pPr algn="ctr">
                <a:defRPr/>
              </a:pPr>
              <a:t>31</a:t>
            </a:fld>
            <a:endParaRPr lang="fr-FR" dirty="0"/>
          </a:p>
        </p:txBody>
      </p:sp>
      <p:sp>
        <p:nvSpPr>
          <p:cNvPr id="18" name="Titre 1"/>
          <p:cNvSpPr txBox="1">
            <a:spLocks/>
          </p:cNvSpPr>
          <p:nvPr/>
        </p:nvSpPr>
        <p:spPr bwMode="auto">
          <a:xfrm>
            <a:off x="263352" y="476672"/>
            <a:ext cx="11665296" cy="792088"/>
          </a:xfrm>
          <a:prstGeom prst="rect">
            <a:avLst/>
          </a:prstGeom>
          <a:ln w="38100" cap="flat" cmpd="sng" algn="ctr">
            <a:solidFill>
              <a:schemeClr val="lt1"/>
            </a:solidFill>
            <a:prstDash val="solid"/>
            <a:miter lim="800000"/>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lt1"/>
                </a:solidFill>
                <a:latin typeface="+mn-lt"/>
                <a:ea typeface="+mn-ea"/>
                <a:cs typeface="+mn-cs"/>
              </a:defRPr>
            </a:lvl1pPr>
            <a:lvl2pPr algn="l" defTabSz="457200" rtl="0" eaLnBrk="0" fontAlgn="base" hangingPunct="0">
              <a:spcBef>
                <a:spcPct val="0"/>
              </a:spcBef>
              <a:spcAft>
                <a:spcPct val="0"/>
              </a:spcAft>
              <a:defRPr sz="2800" b="1">
                <a:solidFill>
                  <a:schemeClr val="lt1"/>
                </a:solidFill>
                <a:latin typeface="+mn-lt"/>
                <a:ea typeface="+mn-ea"/>
                <a:cs typeface="+mn-cs"/>
              </a:defRPr>
            </a:lvl2pPr>
            <a:lvl3pPr algn="l" defTabSz="457200" rtl="0" eaLnBrk="0" fontAlgn="base" hangingPunct="0">
              <a:spcBef>
                <a:spcPct val="0"/>
              </a:spcBef>
              <a:spcAft>
                <a:spcPct val="0"/>
              </a:spcAft>
              <a:defRPr sz="2800" b="1">
                <a:solidFill>
                  <a:schemeClr val="lt1"/>
                </a:solidFill>
                <a:latin typeface="+mn-lt"/>
                <a:ea typeface="+mn-ea"/>
                <a:cs typeface="+mn-cs"/>
              </a:defRPr>
            </a:lvl3pPr>
            <a:lvl4pPr algn="l" defTabSz="457200" rtl="0" eaLnBrk="0" fontAlgn="base" hangingPunct="0">
              <a:spcBef>
                <a:spcPct val="0"/>
              </a:spcBef>
              <a:spcAft>
                <a:spcPct val="0"/>
              </a:spcAft>
              <a:defRPr sz="2800" b="1">
                <a:solidFill>
                  <a:schemeClr val="lt1"/>
                </a:solidFill>
                <a:latin typeface="+mn-lt"/>
                <a:ea typeface="+mn-ea"/>
                <a:cs typeface="+mn-cs"/>
              </a:defRPr>
            </a:lvl4pPr>
            <a:lvl5pPr algn="l" defTabSz="457200" rtl="0" eaLnBrk="0" fontAlgn="base" hangingPunct="0">
              <a:spcBef>
                <a:spcPct val="0"/>
              </a:spcBef>
              <a:spcAft>
                <a:spcPct val="0"/>
              </a:spcAft>
              <a:defRPr sz="2800" b="1">
                <a:solidFill>
                  <a:schemeClr val="lt1"/>
                </a:solidFill>
                <a:latin typeface="+mn-lt"/>
                <a:ea typeface="+mn-ea"/>
                <a:cs typeface="+mn-cs"/>
              </a:defRPr>
            </a:lvl5pPr>
            <a:lvl6pPr marL="457200" algn="l" defTabSz="457200" rtl="0" eaLnBrk="1" fontAlgn="base" hangingPunct="1">
              <a:spcBef>
                <a:spcPct val="0"/>
              </a:spcBef>
              <a:spcAft>
                <a:spcPct val="0"/>
              </a:spcAft>
              <a:defRPr sz="3200" b="1">
                <a:solidFill>
                  <a:schemeClr val="lt1"/>
                </a:solidFill>
                <a:latin typeface="+mn-lt"/>
                <a:ea typeface="+mn-ea"/>
                <a:cs typeface="+mn-cs"/>
              </a:defRPr>
            </a:lvl6pPr>
            <a:lvl7pPr marL="914400" algn="l" defTabSz="457200" rtl="0" eaLnBrk="1" fontAlgn="base" hangingPunct="1">
              <a:spcBef>
                <a:spcPct val="0"/>
              </a:spcBef>
              <a:spcAft>
                <a:spcPct val="0"/>
              </a:spcAft>
              <a:defRPr sz="3200" b="1">
                <a:solidFill>
                  <a:schemeClr val="lt1"/>
                </a:solidFill>
                <a:latin typeface="+mn-lt"/>
                <a:ea typeface="+mn-ea"/>
                <a:cs typeface="+mn-cs"/>
              </a:defRPr>
            </a:lvl7pPr>
            <a:lvl8pPr marL="1371600" algn="l" defTabSz="457200" rtl="0" eaLnBrk="1" fontAlgn="base" hangingPunct="1">
              <a:spcBef>
                <a:spcPct val="0"/>
              </a:spcBef>
              <a:spcAft>
                <a:spcPct val="0"/>
              </a:spcAft>
              <a:defRPr sz="3200" b="1">
                <a:solidFill>
                  <a:schemeClr val="lt1"/>
                </a:solidFill>
                <a:latin typeface="+mn-lt"/>
                <a:ea typeface="+mn-ea"/>
                <a:cs typeface="+mn-cs"/>
              </a:defRPr>
            </a:lvl8pPr>
            <a:lvl9pPr marL="1828800" algn="l" defTabSz="457200" rtl="0" eaLnBrk="1" fontAlgn="base" hangingPunct="1">
              <a:spcBef>
                <a:spcPct val="0"/>
              </a:spcBef>
              <a:spcAft>
                <a:spcPct val="0"/>
              </a:spcAft>
              <a:defRPr sz="3200" b="1">
                <a:solidFill>
                  <a:schemeClr val="lt1"/>
                </a:solidFill>
                <a:latin typeface="+mn-lt"/>
                <a:ea typeface="+mn-ea"/>
                <a:cs typeface="+mn-cs"/>
              </a:defRPr>
            </a:lvl9pPr>
          </a:lstStyle>
          <a:p>
            <a:pPr algn="ctr"/>
            <a:r>
              <a:rPr lang="fr-FR" sz="2000" cap="small" dirty="0">
                <a:solidFill>
                  <a:schemeClr val="tx1"/>
                </a:solidFill>
                <a:latin typeface="Arial" charset="0"/>
                <a:ea typeface="ＭＳ Ｐゴシック"/>
                <a:cs typeface="Arial" charset="0"/>
              </a:rPr>
              <a:t>CONTACTS</a:t>
            </a:r>
            <a:endParaRPr lang="fr-FR" sz="2000" cap="small" dirty="0">
              <a:solidFill>
                <a:schemeClr val="tx1"/>
              </a:solidFill>
            </a:endParaRPr>
          </a:p>
        </p:txBody>
      </p:sp>
      <p:sp>
        <p:nvSpPr>
          <p:cNvPr id="2" name="ZoneTexte 1"/>
          <p:cNvSpPr txBox="1"/>
          <p:nvPr/>
        </p:nvSpPr>
        <p:spPr>
          <a:xfrm>
            <a:off x="3935760" y="1399227"/>
            <a:ext cx="4320480" cy="5078313"/>
          </a:xfrm>
          <a:prstGeom prst="rect">
            <a:avLst/>
          </a:prstGeom>
          <a:noFill/>
        </p:spPr>
        <p:txBody>
          <a:bodyPr wrap="square" rtlCol="0">
            <a:spAutoFit/>
          </a:bodyPr>
          <a:lstStyle/>
          <a:p>
            <a:pPr algn="ctr"/>
            <a:r>
              <a:rPr lang="fr-FR" b="1" i="1" dirty="0"/>
              <a:t>Ville de Brive / Agglo du Bassin de Brive</a:t>
            </a:r>
          </a:p>
          <a:p>
            <a:endParaRPr lang="fr-FR" sz="600" dirty="0"/>
          </a:p>
          <a:p>
            <a:pPr algn="ctr"/>
            <a:r>
              <a:rPr lang="fr-FR" sz="1600" dirty="0"/>
              <a:t>Delphine Costes / Eric Delorme</a:t>
            </a:r>
          </a:p>
          <a:p>
            <a:pPr algn="ctr"/>
            <a:r>
              <a:rPr lang="fr-FR" sz="1600" dirty="0"/>
              <a:t>Coordinateurs CLS</a:t>
            </a:r>
          </a:p>
          <a:p>
            <a:pPr algn="ctr"/>
            <a:endParaRPr lang="fr-FR" sz="1600" dirty="0"/>
          </a:p>
          <a:p>
            <a:pPr algn="ctr"/>
            <a:r>
              <a:rPr lang="fr-FR" sz="1600" dirty="0"/>
              <a:t>05.19.59.14.07</a:t>
            </a:r>
          </a:p>
          <a:p>
            <a:pPr algn="ctr"/>
            <a:r>
              <a:rPr lang="fr-FR" sz="1600" dirty="0">
                <a:hlinkClick r:id="rId3"/>
              </a:rPr>
              <a:t>delphine.costes@agglodebrive.fr</a:t>
            </a:r>
            <a:endParaRPr lang="fr-FR" sz="1600" dirty="0"/>
          </a:p>
          <a:p>
            <a:pPr algn="ctr"/>
            <a:r>
              <a:rPr lang="fr-FR" sz="1600" dirty="0">
                <a:hlinkClick r:id="rId4"/>
              </a:rPr>
              <a:t>eric.delorme@agglodebrive.fr</a:t>
            </a:r>
            <a:endParaRPr lang="fr-FR" sz="1600" dirty="0"/>
          </a:p>
          <a:p>
            <a:endParaRPr lang="fr-FR" sz="1600" dirty="0"/>
          </a:p>
          <a:p>
            <a:endParaRPr lang="fr-FR" sz="600" dirty="0"/>
          </a:p>
          <a:p>
            <a:pPr algn="ctr"/>
            <a:r>
              <a:rPr lang="fr-FR" sz="1600" dirty="0"/>
              <a:t>Centre Communal d’Action Sociale Brive</a:t>
            </a:r>
          </a:p>
          <a:p>
            <a:pPr algn="ctr"/>
            <a:r>
              <a:rPr lang="fr-FR" sz="1600" dirty="0"/>
              <a:t>Caroline </a:t>
            </a:r>
            <a:r>
              <a:rPr lang="fr-FR" sz="1600" dirty="0" err="1"/>
              <a:t>Ceugniet</a:t>
            </a:r>
            <a:endParaRPr lang="fr-FR" sz="1600" dirty="0"/>
          </a:p>
          <a:p>
            <a:pPr algn="ctr"/>
            <a:r>
              <a:rPr lang="fr-FR" sz="1600" dirty="0"/>
              <a:t>Référente CLS</a:t>
            </a:r>
          </a:p>
          <a:p>
            <a:pPr algn="ctr"/>
            <a:r>
              <a:rPr lang="fr-FR" sz="1600" dirty="0"/>
              <a:t>05.55.17.71.82</a:t>
            </a:r>
          </a:p>
          <a:p>
            <a:pPr algn="ctr"/>
            <a:r>
              <a:rPr lang="fr-FR" sz="1600" dirty="0">
                <a:hlinkClick r:id="rId5"/>
              </a:rPr>
              <a:t>caroline.ceugniet@agglodebrive.fr</a:t>
            </a:r>
            <a:endParaRPr lang="fr-FR" sz="1600" dirty="0"/>
          </a:p>
          <a:p>
            <a:endParaRPr lang="fr-FR" sz="1600" dirty="0"/>
          </a:p>
          <a:p>
            <a:endParaRPr lang="fr-FR" sz="600" dirty="0"/>
          </a:p>
          <a:p>
            <a:pPr algn="ctr"/>
            <a:r>
              <a:rPr lang="fr-FR" sz="1600" dirty="0"/>
              <a:t>Service Hygiène Brive</a:t>
            </a:r>
          </a:p>
          <a:p>
            <a:pPr algn="ctr"/>
            <a:r>
              <a:rPr lang="fr-FR" sz="1600" dirty="0"/>
              <a:t>Florence Marty</a:t>
            </a:r>
          </a:p>
          <a:p>
            <a:pPr algn="ctr"/>
            <a:r>
              <a:rPr lang="fr-FR" sz="1600" dirty="0"/>
              <a:t>Référente CLS</a:t>
            </a:r>
          </a:p>
          <a:p>
            <a:pPr algn="ctr"/>
            <a:r>
              <a:rPr lang="fr-FR" sz="1600" dirty="0"/>
              <a:t>05.55.18.18.34</a:t>
            </a:r>
          </a:p>
          <a:p>
            <a:pPr algn="ctr"/>
            <a:r>
              <a:rPr lang="fr-FR" sz="1600" dirty="0">
                <a:hlinkClick r:id="rId6"/>
              </a:rPr>
              <a:t>florence.marty@brive.fr</a:t>
            </a:r>
            <a:r>
              <a:rPr lang="fr-FR" sz="1600" dirty="0"/>
              <a:t> </a:t>
            </a:r>
          </a:p>
        </p:txBody>
      </p:sp>
    </p:spTree>
    <p:extLst>
      <p:ext uri="{BB962C8B-B14F-4D97-AF65-F5344CB8AC3E}">
        <p14:creationId xmlns:p14="http://schemas.microsoft.com/office/powerpoint/2010/main" val="3053192750"/>
      </p:ext>
    </p:extLst>
  </p:cSld>
  <p:clrMapOvr>
    <a:masterClrMapping/>
  </p:clrMapOvr>
</p:sld>
</file>

<file path=ppt/theme/theme1.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 Aggl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11895</TotalTime>
  <Words>4699</Words>
  <Application>Microsoft Office PowerPoint</Application>
  <PresentationFormat>Grand écran</PresentationFormat>
  <Paragraphs>696</Paragraphs>
  <Slides>31</Slides>
  <Notes>31</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31</vt:i4>
      </vt:variant>
    </vt:vector>
  </HeadingPairs>
  <TitlesOfParts>
    <vt:vector size="41" baseType="lpstr">
      <vt:lpstr>ＭＳ Ｐゴシック</vt:lpstr>
      <vt:lpstr>Arial</vt:lpstr>
      <vt:lpstr>Arial Black</vt:lpstr>
      <vt:lpstr>Calibri</vt:lpstr>
      <vt:lpstr>Lucida Grande</vt:lpstr>
      <vt:lpstr>Symbol</vt:lpstr>
      <vt:lpstr>Times New Roman</vt:lpstr>
      <vt:lpstr>Wingdings</vt:lpstr>
      <vt:lpstr>1_Thème Office</vt:lpstr>
      <vt:lpstr>PPT Agglo</vt:lpstr>
      <vt:lpstr> CONTRAT LOCAL DE SANTÉ     Un objectif de réduction des inégalités  sociales et territoriales de santé  Un outil de concertation et d’action  autour des enjeux sanitaires et sociaux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Power Point   02 juin 2010</dc:title>
  <dc:creator>DUCLOS Florence</dc:creator>
  <cp:lastModifiedBy>Laura ROLLAND</cp:lastModifiedBy>
  <cp:revision>1463</cp:revision>
  <cp:lastPrinted>2020-10-19T09:07:57Z</cp:lastPrinted>
  <dcterms:created xsi:type="dcterms:W3CDTF">2010-06-02T12:51:29Z</dcterms:created>
  <dcterms:modified xsi:type="dcterms:W3CDTF">2022-02-03T09:54:30Z</dcterms:modified>
</cp:coreProperties>
</file>